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8"/>
  </p:notesMasterIdLst>
  <p:handoutMasterIdLst>
    <p:handoutMasterId r:id="rId169"/>
  </p:handoutMasterIdLst>
  <p:sldIdLst>
    <p:sldId id="316" r:id="rId5"/>
    <p:sldId id="404" r:id="rId6"/>
    <p:sldId id="405" r:id="rId7"/>
    <p:sldId id="406" r:id="rId8"/>
    <p:sldId id="407" r:id="rId9"/>
    <p:sldId id="485" r:id="rId10"/>
    <p:sldId id="486" r:id="rId11"/>
    <p:sldId id="487" r:id="rId12"/>
    <p:sldId id="488" r:id="rId13"/>
    <p:sldId id="489" r:id="rId14"/>
    <p:sldId id="491" r:id="rId15"/>
    <p:sldId id="490" r:id="rId16"/>
    <p:sldId id="579" r:id="rId17"/>
    <p:sldId id="580" r:id="rId18"/>
    <p:sldId id="492" r:id="rId19"/>
    <p:sldId id="494" r:id="rId20"/>
    <p:sldId id="495" r:id="rId21"/>
    <p:sldId id="496" r:id="rId22"/>
    <p:sldId id="493" r:id="rId23"/>
    <p:sldId id="497" r:id="rId24"/>
    <p:sldId id="500" r:id="rId25"/>
    <p:sldId id="498" r:id="rId26"/>
    <p:sldId id="499" r:id="rId27"/>
    <p:sldId id="501" r:id="rId28"/>
    <p:sldId id="505" r:id="rId29"/>
    <p:sldId id="506" r:id="rId30"/>
    <p:sldId id="507" r:id="rId31"/>
    <p:sldId id="508" r:id="rId32"/>
    <p:sldId id="509" r:id="rId33"/>
    <p:sldId id="510" r:id="rId34"/>
    <p:sldId id="511" r:id="rId35"/>
    <p:sldId id="512" r:id="rId36"/>
    <p:sldId id="513" r:id="rId37"/>
    <p:sldId id="514" r:id="rId38"/>
    <p:sldId id="515" r:id="rId39"/>
    <p:sldId id="516" r:id="rId40"/>
    <p:sldId id="502" r:id="rId41"/>
    <p:sldId id="503" r:id="rId42"/>
    <p:sldId id="504" r:id="rId43"/>
    <p:sldId id="517" r:id="rId44"/>
    <p:sldId id="518" r:id="rId45"/>
    <p:sldId id="519" r:id="rId46"/>
    <p:sldId id="520" r:id="rId47"/>
    <p:sldId id="521" r:id="rId48"/>
    <p:sldId id="522" r:id="rId49"/>
    <p:sldId id="523" r:id="rId50"/>
    <p:sldId id="524" r:id="rId51"/>
    <p:sldId id="525" r:id="rId52"/>
    <p:sldId id="526" r:id="rId53"/>
    <p:sldId id="527" r:id="rId54"/>
    <p:sldId id="528" r:id="rId55"/>
    <p:sldId id="529" r:id="rId56"/>
    <p:sldId id="530" r:id="rId57"/>
    <p:sldId id="532" r:id="rId58"/>
    <p:sldId id="533" r:id="rId59"/>
    <p:sldId id="534" r:id="rId60"/>
    <p:sldId id="535" r:id="rId61"/>
    <p:sldId id="536" r:id="rId62"/>
    <p:sldId id="537" r:id="rId63"/>
    <p:sldId id="538" r:id="rId64"/>
    <p:sldId id="539" r:id="rId65"/>
    <p:sldId id="540" r:id="rId66"/>
    <p:sldId id="541" r:id="rId67"/>
    <p:sldId id="542" r:id="rId68"/>
    <p:sldId id="543" r:id="rId69"/>
    <p:sldId id="544" r:id="rId70"/>
    <p:sldId id="545" r:id="rId71"/>
    <p:sldId id="546" r:id="rId72"/>
    <p:sldId id="547" r:id="rId73"/>
    <p:sldId id="548" r:id="rId74"/>
    <p:sldId id="549" r:id="rId75"/>
    <p:sldId id="550" r:id="rId76"/>
    <p:sldId id="551" r:id="rId77"/>
    <p:sldId id="552" r:id="rId78"/>
    <p:sldId id="553" r:id="rId79"/>
    <p:sldId id="554" r:id="rId80"/>
    <p:sldId id="555" r:id="rId81"/>
    <p:sldId id="556" r:id="rId82"/>
    <p:sldId id="557" r:id="rId83"/>
    <p:sldId id="558" r:id="rId84"/>
    <p:sldId id="559" r:id="rId85"/>
    <p:sldId id="560" r:id="rId86"/>
    <p:sldId id="561" r:id="rId87"/>
    <p:sldId id="562" r:id="rId88"/>
    <p:sldId id="563" r:id="rId89"/>
    <p:sldId id="564" r:id="rId90"/>
    <p:sldId id="565" r:id="rId91"/>
    <p:sldId id="566" r:id="rId92"/>
    <p:sldId id="567" r:id="rId93"/>
    <p:sldId id="568" r:id="rId94"/>
    <p:sldId id="569" r:id="rId95"/>
    <p:sldId id="571" r:id="rId96"/>
    <p:sldId id="572" r:id="rId97"/>
    <p:sldId id="573" r:id="rId98"/>
    <p:sldId id="574" r:id="rId99"/>
    <p:sldId id="575" r:id="rId100"/>
    <p:sldId id="576" r:id="rId101"/>
    <p:sldId id="577" r:id="rId102"/>
    <p:sldId id="578" r:id="rId103"/>
    <p:sldId id="585" r:id="rId104"/>
    <p:sldId id="586" r:id="rId105"/>
    <p:sldId id="570" r:id="rId106"/>
    <p:sldId id="584" r:id="rId107"/>
    <p:sldId id="587" r:id="rId108"/>
    <p:sldId id="588" r:id="rId109"/>
    <p:sldId id="589" r:id="rId110"/>
    <p:sldId id="602" r:id="rId111"/>
    <p:sldId id="603" r:id="rId112"/>
    <p:sldId id="601" r:id="rId113"/>
    <p:sldId id="590" r:id="rId114"/>
    <p:sldId id="591" r:id="rId115"/>
    <p:sldId id="592" r:id="rId116"/>
    <p:sldId id="593" r:id="rId117"/>
    <p:sldId id="594" r:id="rId118"/>
    <p:sldId id="604" r:id="rId119"/>
    <p:sldId id="605" r:id="rId120"/>
    <p:sldId id="606" r:id="rId121"/>
    <p:sldId id="607" r:id="rId122"/>
    <p:sldId id="608" r:id="rId123"/>
    <p:sldId id="609" r:id="rId124"/>
    <p:sldId id="610" r:id="rId125"/>
    <p:sldId id="611" r:id="rId126"/>
    <p:sldId id="612" r:id="rId127"/>
    <p:sldId id="613" r:id="rId128"/>
    <p:sldId id="595" r:id="rId129"/>
    <p:sldId id="614" r:id="rId130"/>
    <p:sldId id="615" r:id="rId131"/>
    <p:sldId id="616" r:id="rId132"/>
    <p:sldId id="596" r:id="rId133"/>
    <p:sldId id="617" r:id="rId134"/>
    <p:sldId id="597" r:id="rId135"/>
    <p:sldId id="598" r:id="rId136"/>
    <p:sldId id="599" r:id="rId137"/>
    <p:sldId id="600" r:id="rId138"/>
    <p:sldId id="583" r:id="rId139"/>
    <p:sldId id="618" r:id="rId140"/>
    <p:sldId id="619" r:id="rId141"/>
    <p:sldId id="620" r:id="rId142"/>
    <p:sldId id="621" r:id="rId143"/>
    <p:sldId id="622" r:id="rId144"/>
    <p:sldId id="623" r:id="rId145"/>
    <p:sldId id="624" r:id="rId146"/>
    <p:sldId id="625" r:id="rId147"/>
    <p:sldId id="626" r:id="rId148"/>
    <p:sldId id="627" r:id="rId149"/>
    <p:sldId id="628" r:id="rId150"/>
    <p:sldId id="640" r:id="rId151"/>
    <p:sldId id="641" r:id="rId152"/>
    <p:sldId id="629" r:id="rId153"/>
    <p:sldId id="643" r:id="rId154"/>
    <p:sldId id="630" r:id="rId155"/>
    <p:sldId id="631" r:id="rId156"/>
    <p:sldId id="642" r:id="rId157"/>
    <p:sldId id="632" r:id="rId158"/>
    <p:sldId id="633" r:id="rId159"/>
    <p:sldId id="634" r:id="rId160"/>
    <p:sldId id="635" r:id="rId161"/>
    <p:sldId id="636" r:id="rId162"/>
    <p:sldId id="637" r:id="rId163"/>
    <p:sldId id="639" r:id="rId164"/>
    <p:sldId id="638" r:id="rId165"/>
    <p:sldId id="339" r:id="rId166"/>
    <p:sldId id="364" r:id="rId167"/>
  </p:sldIdLst>
  <p:sldSz cx="9144000" cy="6858000" type="screen4x3"/>
  <p:notesSz cx="6858000" cy="9144000"/>
  <p:custDataLst>
    <p:tags r:id="rId1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78333" autoAdjust="0"/>
  </p:normalViewPr>
  <p:slideViewPr>
    <p:cSldViewPr snapToObjects="1" showGuides="1">
      <p:cViewPr varScale="1">
        <p:scale>
          <a:sx n="89" d="100"/>
          <a:sy n="89" d="100"/>
        </p:scale>
        <p:origin x="1310" y="91"/>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3120"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tags" Target="tags/tag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commentAuthors" Target="commentAuthor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2018-12-04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TDD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pic>
        <p:nvPicPr>
          <p:cNvPr id="12"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4" descr="Image result for TDD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58897" y="129620"/>
            <a:ext cx="923103" cy="8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nunit/docs/wiki/Author-Attribute" TargetMode="External"/><Relationship Id="rId2" Type="http://schemas.openxmlformats.org/officeDocument/2006/relationships/hyperlink" Target="https://github.com/nunit/docs/wiki/Apartment-Attribute" TargetMode="External"/><Relationship Id="rId1" Type="http://schemas.openxmlformats.org/officeDocument/2006/relationships/slideLayout" Target="../slideLayouts/slideLayout3.xml"/><Relationship Id="rId5" Type="http://schemas.openxmlformats.org/officeDocument/2006/relationships/hyperlink" Target="https://github.com/nunit/docs/wiki/Combinatorial-Attribute" TargetMode="External"/><Relationship Id="rId4" Type="http://schemas.openxmlformats.org/officeDocument/2006/relationships/hyperlink" Target="https://github.com/nunit/docs/wiki/Category-Attribute"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nunit/docs/wiki/Culture-Attribut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hyperlink" Target="https://github.com/nunit/docs/wiki/OneTimeSetUp-Attribute" TargetMode="External"/><Relationship Id="rId3" Type="http://schemas.openxmlformats.org/officeDocument/2006/relationships/hyperlink" Target="https://github.com/nunit/docs/wiki/Explicit-Attribute" TargetMode="External"/><Relationship Id="rId7" Type="http://schemas.openxmlformats.org/officeDocument/2006/relationships/hyperlink" Target="https://github.com/nunit/docs/wiki/NonParallelizable-Attribute" TargetMode="External"/><Relationship Id="rId2" Type="http://schemas.openxmlformats.org/officeDocument/2006/relationships/hyperlink" Target="https://github.com/nunit/docs/wiki/Description-Attribute" TargetMode="External"/><Relationship Id="rId1" Type="http://schemas.openxmlformats.org/officeDocument/2006/relationships/slideLayout" Target="../slideLayouts/slideLayout3.xml"/><Relationship Id="rId6" Type="http://schemas.openxmlformats.org/officeDocument/2006/relationships/hyperlink" Target="https://github.com/nunit/docs/wiki/MaxTime-Attribute" TargetMode="External"/><Relationship Id="rId5" Type="http://schemas.openxmlformats.org/officeDocument/2006/relationships/hyperlink" Target="https://github.com/nunit/docs/wiki/LevelOfParallelism-Attribute" TargetMode="External"/><Relationship Id="rId10" Type="http://schemas.openxmlformats.org/officeDocument/2006/relationships/hyperlink" Target="https://github.com/nunit/docs/wiki/Order-Attribute" TargetMode="External"/><Relationship Id="rId4" Type="http://schemas.openxmlformats.org/officeDocument/2006/relationships/hyperlink" Target="https://github.com/nunit/docs/wiki/Ignore-Attribute" TargetMode="External"/><Relationship Id="rId9" Type="http://schemas.openxmlformats.org/officeDocument/2006/relationships/hyperlink" Target="https://github.com/nunit/docs/wiki/OneTimeTearDown-Attribute"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s://github.com/nunit/docs/wiki/Repeat-Attribute" TargetMode="External"/><Relationship Id="rId3" Type="http://schemas.openxmlformats.org/officeDocument/2006/relationships/hyperlink" Target="https://github.com/nunit/docs/wiki/Parallelizable-Attribute" TargetMode="External"/><Relationship Id="rId7" Type="http://schemas.openxmlformats.org/officeDocument/2006/relationships/hyperlink" Target="https://github.com/nunit/docs/wiki/Range-Attribute" TargetMode="External"/><Relationship Id="rId2" Type="http://schemas.openxmlformats.org/officeDocument/2006/relationships/hyperlink" Target="https://github.com/nunit/docs/wiki/Pairwise-Attribute" TargetMode="External"/><Relationship Id="rId1" Type="http://schemas.openxmlformats.org/officeDocument/2006/relationships/slideLayout" Target="../slideLayouts/slideLayout3.xml"/><Relationship Id="rId6" Type="http://schemas.openxmlformats.org/officeDocument/2006/relationships/hyperlink" Target="https://github.com/nunit/docs/wiki/Random-Attribute" TargetMode="External"/><Relationship Id="rId5" Type="http://schemas.openxmlformats.org/officeDocument/2006/relationships/hyperlink" Target="https://github.com/nunit/docs/wiki/Property-Attribute" TargetMode="External"/><Relationship Id="rId4" Type="http://schemas.openxmlformats.org/officeDocument/2006/relationships/hyperlink" Target="https://github.com/nunit/docs/wiki/Platform-Attribute" TargetMode="External"/><Relationship Id="rId9" Type="http://schemas.openxmlformats.org/officeDocument/2006/relationships/hyperlink" Target="https://github.com/nunit/docs/wiki/RequiresThread-Attribute"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s://github.com/nunit/docs/wiki/SingleThreaded-Attribute" TargetMode="External"/><Relationship Id="rId3" Type="http://schemas.openxmlformats.org/officeDocument/2006/relationships/hyperlink" Target="https://github.com/nunit/docs/wiki/Sequential-Attribute" TargetMode="External"/><Relationship Id="rId7" Type="http://schemas.openxmlformats.org/officeDocument/2006/relationships/hyperlink" Target="https://github.com/nunit/docs/wiki/SetUpFixture-Attribute" TargetMode="External"/><Relationship Id="rId2" Type="http://schemas.openxmlformats.org/officeDocument/2006/relationships/hyperlink" Target="https://github.com/nunit/docs/wiki/Retry-Attribute" TargetMode="External"/><Relationship Id="rId1" Type="http://schemas.openxmlformats.org/officeDocument/2006/relationships/slideLayout" Target="../slideLayouts/slideLayout3.xml"/><Relationship Id="rId6" Type="http://schemas.openxmlformats.org/officeDocument/2006/relationships/hyperlink" Target="https://github.com/nunit/docs/wiki/SetUp-Attribute" TargetMode="External"/><Relationship Id="rId5" Type="http://schemas.openxmlformats.org/officeDocument/2006/relationships/hyperlink" Target="https://github.com/nunit/docs/wiki/SetUICulture-Attribute" TargetMode="External"/><Relationship Id="rId4" Type="http://schemas.openxmlformats.org/officeDocument/2006/relationships/hyperlink" Target="https://github.com/nunit/docs/wiki/SetCulture-Attribute" TargetMode="External"/><Relationship Id="rId9" Type="http://schemas.openxmlformats.org/officeDocument/2006/relationships/hyperlink" Target="https://github.com/nunit/docs/wiki/TearDown-Attribute"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github.com/nunit/docs/wiki/TestFixtureSource-Attribute" TargetMode="External"/><Relationship Id="rId13" Type="http://schemas.openxmlformats.org/officeDocument/2006/relationships/hyperlink" Target="https://github.com/nunit/docs/wiki/Timeout-Attribute" TargetMode="External"/><Relationship Id="rId3" Type="http://schemas.openxmlformats.org/officeDocument/2006/relationships/hyperlink" Target="https://github.com/nunit/docs/wiki/TestCase-Attribute" TargetMode="External"/><Relationship Id="rId7" Type="http://schemas.openxmlformats.org/officeDocument/2006/relationships/hyperlink" Target="https://github.com/nunit/docs/wiki/OneTimeSetUp-Attribute" TargetMode="External"/><Relationship Id="rId12" Type="http://schemas.openxmlformats.org/officeDocument/2006/relationships/hyperlink" Target="https://github.com/nunit/docs/wiki/Theory-Attribute" TargetMode="External"/><Relationship Id="rId2" Type="http://schemas.openxmlformats.org/officeDocument/2006/relationships/hyperlink" Target="https://github.com/nunit/docs/wiki/Test-Attribute" TargetMode="External"/><Relationship Id="rId1" Type="http://schemas.openxmlformats.org/officeDocument/2006/relationships/slideLayout" Target="../slideLayouts/slideLayout3.xml"/><Relationship Id="rId6" Type="http://schemas.openxmlformats.org/officeDocument/2006/relationships/hyperlink" Target="https://github.com/nunit/docs/wiki/TestFixtureSetUp-Attribute" TargetMode="External"/><Relationship Id="rId11" Type="http://schemas.openxmlformats.org/officeDocument/2006/relationships/hyperlink" Target="https://github.com/nunit/docs/wiki/TestOf-Attribute" TargetMode="External"/><Relationship Id="rId5" Type="http://schemas.openxmlformats.org/officeDocument/2006/relationships/hyperlink" Target="https://github.com/nunit/docs/wiki/TestFixture-Attribute" TargetMode="External"/><Relationship Id="rId15" Type="http://schemas.openxmlformats.org/officeDocument/2006/relationships/hyperlink" Target="https://github.com/nunit/docs/wiki/ValueSource-Attribute" TargetMode="External"/><Relationship Id="rId10" Type="http://schemas.openxmlformats.org/officeDocument/2006/relationships/hyperlink" Target="https://github.com/nunit/docs/wiki/OneTimeTearDown-Attribute" TargetMode="External"/><Relationship Id="rId4" Type="http://schemas.openxmlformats.org/officeDocument/2006/relationships/hyperlink" Target="https://github.com/nunit/docs/wiki/TestCaseSource-Attribute" TargetMode="External"/><Relationship Id="rId9" Type="http://schemas.openxmlformats.org/officeDocument/2006/relationships/hyperlink" Target="https://github.com/nunit/docs/wiki/TestFixtureTearDown-Attribute" TargetMode="External"/><Relationship Id="rId14" Type="http://schemas.openxmlformats.org/officeDocument/2006/relationships/hyperlink" Target="https://github.com/nunit/docs/wiki/Values-Attribute" TargetMode="External"/></Relationships>
</file>

<file path=ppt/slides/_rels/slide114.xml.rels><?xml version="1.0" encoding="UTF-8" standalone="yes"?>
<Relationships xmlns="http://schemas.openxmlformats.org/package/2006/relationships"><Relationship Id="rId8" Type="http://schemas.openxmlformats.org/officeDocument/2006/relationships/hyperlink" Target="https://github.com/nunit/docs/wiki/EmptyCollectionConstraint" TargetMode="External"/><Relationship Id="rId3" Type="http://schemas.openxmlformats.org/officeDocument/2006/relationships/hyperlink" Target="https://github.com/nunit/docs/wiki/CollectionContainsConstraint" TargetMode="External"/><Relationship Id="rId7" Type="http://schemas.openxmlformats.org/officeDocument/2006/relationships/hyperlink" Target="https://github.com/nunit/docs/wiki/CollectionSupersetConstraint" TargetMode="External"/><Relationship Id="rId12" Type="http://schemas.openxmlformats.org/officeDocument/2006/relationships/hyperlink" Target="https://github.com/nunit/docs/wiki/UniqueItemsConstraint" TargetMode="External"/><Relationship Id="rId2" Type="http://schemas.openxmlformats.org/officeDocument/2006/relationships/hyperlink" Target="https://github.com/nunit/docs/wiki/AllItemsConstraint" TargetMode="External"/><Relationship Id="rId1" Type="http://schemas.openxmlformats.org/officeDocument/2006/relationships/slideLayout" Target="../slideLayouts/slideLayout6.xml"/><Relationship Id="rId6" Type="http://schemas.openxmlformats.org/officeDocument/2006/relationships/hyperlink" Target="https://github.com/nunit/docs/wiki/CollectionSubsetConstraint" TargetMode="External"/><Relationship Id="rId11" Type="http://schemas.openxmlformats.org/officeDocument/2006/relationships/hyperlink" Target="https://github.com/nunit/docs/wiki/SomeItemsConstraint" TargetMode="External"/><Relationship Id="rId5" Type="http://schemas.openxmlformats.org/officeDocument/2006/relationships/hyperlink" Target="https://github.com/nunit/docs/wiki/CollectionOrderedConstraint" TargetMode="External"/><Relationship Id="rId10" Type="http://schemas.openxmlformats.org/officeDocument/2006/relationships/hyperlink" Target="https://github.com/nunit/docs/wiki/NoItemConstraint" TargetMode="External"/><Relationship Id="rId4" Type="http://schemas.openxmlformats.org/officeDocument/2006/relationships/hyperlink" Target="https://github.com/nunit/docs/wiki/CollectionEquivalentConstraint" TargetMode="External"/><Relationship Id="rId9" Type="http://schemas.openxmlformats.org/officeDocument/2006/relationships/hyperlink" Target="https://github.com/nunit/docs/wiki/ExactCountConstraint"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nunit/docs/wiki/GreaterThanOrEqualConstraint" TargetMode="External"/><Relationship Id="rId2" Type="http://schemas.openxmlformats.org/officeDocument/2006/relationships/hyperlink" Target="https://github.com/nunit/docs/wiki/GreaterThanConstraint" TargetMode="External"/><Relationship Id="rId1" Type="http://schemas.openxmlformats.org/officeDocument/2006/relationships/slideLayout" Target="../slideLayouts/slideLayout6.xml"/><Relationship Id="rId6" Type="http://schemas.openxmlformats.org/officeDocument/2006/relationships/hyperlink" Target="https://github.com/nunit/docs/wiki/RangeConstraint" TargetMode="External"/><Relationship Id="rId5" Type="http://schemas.openxmlformats.org/officeDocument/2006/relationships/hyperlink" Target="https://github.com/nunit/docs/wiki/LessThanOrEqualConstraint" TargetMode="External"/><Relationship Id="rId4" Type="http://schemas.openxmlformats.org/officeDocument/2006/relationships/hyperlink" Target="https://github.com/nunit/docs/wiki/LessThanConstraint"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nunit/docs/wiki/NotConstraint" TargetMode="External"/><Relationship Id="rId2" Type="http://schemas.openxmlformats.org/officeDocument/2006/relationships/hyperlink" Target="https://github.com/nunit/docs/wiki/AndConstraint" TargetMode="External"/><Relationship Id="rId1" Type="http://schemas.openxmlformats.org/officeDocument/2006/relationships/slideLayout" Target="../slideLayouts/slideLayout6.xml"/><Relationship Id="rId4" Type="http://schemas.openxmlformats.org/officeDocument/2006/relationships/hyperlink" Target="https://github.com/nunit/docs/wiki/OrConstrain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nunit/docs/wiki/FalseConstraint" TargetMode="External"/><Relationship Id="rId2" Type="http://schemas.openxmlformats.org/officeDocument/2006/relationships/hyperlink" Target="https://github.com/nunit/docs/wiki/EmptyConstraint" TargetMode="External"/><Relationship Id="rId1" Type="http://schemas.openxmlformats.org/officeDocument/2006/relationships/slideLayout" Target="../slideLayouts/slideLayout6.xml"/><Relationship Id="rId6" Type="http://schemas.openxmlformats.org/officeDocument/2006/relationships/hyperlink" Target="https://github.com/nunit/docs/wiki/TrueConstraint" TargetMode="External"/><Relationship Id="rId5" Type="http://schemas.openxmlformats.org/officeDocument/2006/relationships/hyperlink" Target="https://github.com/nunit/docs/wiki/NullConstraint" TargetMode="External"/><Relationship Id="rId4" Type="http://schemas.openxmlformats.org/officeDocument/2006/relationships/hyperlink" Target="https://github.com/nunit/docs/wiki/NaNConstraint"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github.com/nunit/docs/wiki/FileOrDirectoryExistsConstraint" TargetMode="External"/><Relationship Id="rId2" Type="http://schemas.openxmlformats.org/officeDocument/2006/relationships/hyperlink" Target="https://github.com/nunit/docs/wiki/EmptyDirectoryConstraint" TargetMode="External"/><Relationship Id="rId1" Type="http://schemas.openxmlformats.org/officeDocument/2006/relationships/slideLayout" Target="../slideLayouts/slideLayout6.xml"/><Relationship Id="rId6" Type="http://schemas.openxmlformats.org/officeDocument/2006/relationships/hyperlink" Target="https://github.com/nunit/docs/wiki/SubPathConstraint" TargetMode="External"/><Relationship Id="rId5" Type="http://schemas.openxmlformats.org/officeDocument/2006/relationships/hyperlink" Target="https://github.com/nunit/docs/wiki/SamePathOrUnderConstraint" TargetMode="External"/><Relationship Id="rId4" Type="http://schemas.openxmlformats.org/officeDocument/2006/relationships/hyperlink" Target="https://github.com/nunit/docs/wiki/SamePathConstraint"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nunit/docs/wiki/EndsWithConstraint" TargetMode="External"/><Relationship Id="rId2" Type="http://schemas.openxmlformats.org/officeDocument/2006/relationships/hyperlink" Target="https://github.com/nunit/docs/wiki/EmptyStringConstraint" TargetMode="External"/><Relationship Id="rId1" Type="http://schemas.openxmlformats.org/officeDocument/2006/relationships/slideLayout" Target="../slideLayouts/slideLayout6.xml"/><Relationship Id="rId6" Type="http://schemas.openxmlformats.org/officeDocument/2006/relationships/hyperlink" Target="https://github.com/nunit/docs/wiki/SubstringConstraint" TargetMode="External"/><Relationship Id="rId5" Type="http://schemas.openxmlformats.org/officeDocument/2006/relationships/hyperlink" Target="https://github.com/nunit/docs/wiki/StartsWithConstraint" TargetMode="External"/><Relationship Id="rId4" Type="http://schemas.openxmlformats.org/officeDocument/2006/relationships/hyperlink" Target="https://github.com/nunit/docs/wiki/RegexConstraint"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github.com/nunit/docs/wiki/AssignableToConstraint" TargetMode="External"/><Relationship Id="rId2" Type="http://schemas.openxmlformats.org/officeDocument/2006/relationships/hyperlink" Target="https://github.com/nunit/docs/wiki/AssignableFromConstraint" TargetMode="External"/><Relationship Id="rId1" Type="http://schemas.openxmlformats.org/officeDocument/2006/relationships/slideLayout" Target="../slideLayouts/slideLayout6.xml"/><Relationship Id="rId5" Type="http://schemas.openxmlformats.org/officeDocument/2006/relationships/hyperlink" Target="https://github.com/nunit/docs/wiki/InstanceOfTypeConstraint" TargetMode="External"/><Relationship Id="rId4" Type="http://schemas.openxmlformats.org/officeDocument/2006/relationships/hyperlink" Target="https://github.com/nunit/docs/wiki/ExactTypeConstraint"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hyperlink" Target="../selenium/Presentations/Selenium.ppt"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Test Driven Development:</a:t>
            </a:r>
            <a:br>
              <a:rPr lang="en-US" dirty="0" smtClean="0"/>
            </a:br>
            <a:endParaRPr lang="en-US" dirty="0"/>
          </a:p>
        </p:txBody>
      </p:sp>
      <p:sp>
        <p:nvSpPr>
          <p:cNvPr id="4" name="Text Placeholder 3"/>
          <p:cNvSpPr>
            <a:spLocks noGrp="1"/>
          </p:cNvSpPr>
          <p:nvPr>
            <p:ph type="body" sz="quarter" idx="11"/>
          </p:nvPr>
        </p:nvSpPr>
        <p:spPr/>
        <p:txBody>
          <a:bodyPr/>
          <a:lstStyle/>
          <a:p>
            <a:r>
              <a:rPr lang="en-US" dirty="0" smtClean="0"/>
              <a:t>C#</a:t>
            </a:r>
            <a:endParaRPr lang="en-US" dirty="0"/>
          </a:p>
        </p:txBody>
      </p:sp>
      <p:pic>
        <p:nvPicPr>
          <p:cNvPr id="5" name="Picture 2" descr="File:PDCA Cycl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011" y="2388673"/>
            <a:ext cx="3505200" cy="23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New Approach</a:t>
            </a:r>
            <a:endParaRPr lang="en-IN" dirty="0"/>
          </a:p>
        </p:txBody>
      </p:sp>
      <p:pic>
        <p:nvPicPr>
          <p:cNvPr id="4" name="Picture 3"/>
          <p:cNvPicPr>
            <a:picLocks noChangeAspect="1"/>
          </p:cNvPicPr>
          <p:nvPr/>
        </p:nvPicPr>
        <p:blipFill>
          <a:blip r:embed="rId2"/>
          <a:stretch>
            <a:fillRect/>
          </a:stretch>
        </p:blipFill>
        <p:spPr>
          <a:xfrm>
            <a:off x="1037399" y="1676400"/>
            <a:ext cx="7514827" cy="4495800"/>
          </a:xfrm>
          <a:prstGeom prst="rect">
            <a:avLst/>
          </a:prstGeom>
        </p:spPr>
      </p:pic>
    </p:spTree>
    <p:extLst>
      <p:ext uri="{BB962C8B-B14F-4D97-AF65-F5344CB8AC3E}">
        <p14:creationId xmlns:p14="http://schemas.microsoft.com/office/powerpoint/2010/main" val="2306855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t>Naming Conventions</a:t>
            </a:r>
          </a:p>
          <a:p>
            <a:r>
              <a:rPr lang="en-US" b="1" dirty="0"/>
              <a:t>Separate the implementation from the test code</a:t>
            </a:r>
          </a:p>
          <a:p>
            <a:r>
              <a:rPr lang="en-US" b="1" dirty="0"/>
              <a:t>Name test classes in a similar fashion as classes they test</a:t>
            </a:r>
          </a:p>
          <a:p>
            <a:r>
              <a:rPr lang="en-US" b="1" dirty="0"/>
              <a:t>Use descriptive names for test methods</a:t>
            </a:r>
          </a:p>
          <a:p>
            <a:r>
              <a:rPr lang="en-US" b="1" dirty="0"/>
              <a:t>Write the test before writing the implementation code</a:t>
            </a:r>
          </a:p>
          <a:p>
            <a:r>
              <a:rPr lang="en-US" b="1" dirty="0"/>
              <a:t>Only write new code when test is failing</a:t>
            </a:r>
          </a:p>
          <a:p>
            <a:r>
              <a:rPr lang="en-US" b="1" dirty="0"/>
              <a:t>Rerun all tests every time implementation code changes</a:t>
            </a:r>
          </a:p>
          <a:p>
            <a:endParaRPr lang="en-IN" dirty="0"/>
          </a:p>
        </p:txBody>
      </p:sp>
      <p:sp>
        <p:nvSpPr>
          <p:cNvPr id="3" name="Title 2"/>
          <p:cNvSpPr>
            <a:spLocks noGrp="1"/>
          </p:cNvSpPr>
          <p:nvPr>
            <p:ph type="title"/>
          </p:nvPr>
        </p:nvSpPr>
        <p:spPr/>
        <p:txBody>
          <a:bodyPr/>
          <a:lstStyle/>
          <a:p>
            <a:r>
              <a:rPr lang="en-IN" dirty="0" smtClean="0"/>
              <a:t>TDD Best Practises</a:t>
            </a:r>
            <a:endParaRPr lang="en-IN" dirty="0"/>
          </a:p>
        </p:txBody>
      </p:sp>
    </p:spTree>
    <p:extLst>
      <p:ext uri="{BB962C8B-B14F-4D97-AF65-F5344CB8AC3E}">
        <p14:creationId xmlns:p14="http://schemas.microsoft.com/office/powerpoint/2010/main" val="40556765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fontAlgn="base"/>
            <a:r>
              <a:rPr lang="en-US" b="1" dirty="0"/>
              <a:t>All tests should pass before new test is written</a:t>
            </a:r>
          </a:p>
          <a:p>
            <a:r>
              <a:rPr lang="en-US" b="1" dirty="0"/>
              <a:t>Refactor only after all tests are passing</a:t>
            </a:r>
          </a:p>
          <a:p>
            <a:r>
              <a:rPr lang="en-US" b="1" dirty="0"/>
              <a:t>Write the simplest code to pass the test</a:t>
            </a:r>
          </a:p>
          <a:p>
            <a:r>
              <a:rPr lang="en-US" b="1" dirty="0"/>
              <a:t>Write assertions first, act later</a:t>
            </a:r>
          </a:p>
          <a:p>
            <a:r>
              <a:rPr lang="en-US" b="1" dirty="0"/>
              <a:t>Minimize assertions in each test</a:t>
            </a:r>
          </a:p>
          <a:p>
            <a:r>
              <a:rPr lang="en-US" b="1" dirty="0"/>
              <a:t>Do not introduce dependencies between tests</a:t>
            </a:r>
          </a:p>
          <a:p>
            <a:r>
              <a:rPr lang="en-IN" b="1" dirty="0"/>
              <a:t>Use </a:t>
            </a:r>
            <a:r>
              <a:rPr lang="en-IN" b="1" dirty="0" smtClean="0"/>
              <a:t>mocks(reduce dependency)</a:t>
            </a:r>
          </a:p>
          <a:p>
            <a:r>
              <a:rPr lang="en-US" b="1" dirty="0"/>
              <a:t>Use setup and tear-down methods</a:t>
            </a:r>
          </a:p>
          <a:p>
            <a:r>
              <a:rPr lang="en-US" b="1" dirty="0"/>
              <a:t>Do not use base classes</a:t>
            </a:r>
          </a:p>
          <a:p>
            <a:endParaRPr lang="en-IN" b="1" dirty="0"/>
          </a:p>
          <a:p>
            <a:endParaRPr lang="en-IN" dirty="0"/>
          </a:p>
        </p:txBody>
      </p:sp>
      <p:sp>
        <p:nvSpPr>
          <p:cNvPr id="3" name="Title 2"/>
          <p:cNvSpPr>
            <a:spLocks noGrp="1"/>
          </p:cNvSpPr>
          <p:nvPr>
            <p:ph type="title"/>
          </p:nvPr>
        </p:nvSpPr>
        <p:spPr/>
        <p:txBody>
          <a:bodyPr/>
          <a:lstStyle/>
          <a:p>
            <a:r>
              <a:rPr lang="en-IN" dirty="0" smtClean="0"/>
              <a:t>TDD Best Practises</a:t>
            </a:r>
            <a:endParaRPr lang="en-IN" dirty="0"/>
          </a:p>
        </p:txBody>
      </p:sp>
    </p:spTree>
    <p:extLst>
      <p:ext uri="{BB962C8B-B14F-4D97-AF65-F5344CB8AC3E}">
        <p14:creationId xmlns:p14="http://schemas.microsoft.com/office/powerpoint/2010/main" val="19351826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dirty="0" smtClean="0"/>
              <a:t>Visual Studio 2017</a:t>
            </a:r>
          </a:p>
          <a:p>
            <a:r>
              <a:rPr lang="en-IN" dirty="0" err="1" smtClean="0"/>
              <a:t>NUnit</a:t>
            </a:r>
            <a:r>
              <a:rPr lang="en-IN" dirty="0" smtClean="0"/>
              <a:t> 3.11</a:t>
            </a:r>
          </a:p>
          <a:p>
            <a:r>
              <a:rPr lang="en-IN" dirty="0" err="1" smtClean="0"/>
              <a:t>Nunit</a:t>
            </a:r>
            <a:r>
              <a:rPr lang="en-IN" dirty="0" smtClean="0"/>
              <a:t> 3 Test Adapter</a:t>
            </a:r>
          </a:p>
          <a:p>
            <a:r>
              <a:rPr lang="en-IN" dirty="0" err="1" smtClean="0"/>
              <a:t>Moq</a:t>
            </a:r>
            <a:r>
              <a:rPr lang="en-IN" dirty="0" smtClean="0"/>
              <a:t> Framework</a:t>
            </a:r>
          </a:p>
          <a:p>
            <a:r>
              <a:rPr lang="en-IN" dirty="0" smtClean="0"/>
              <a:t>Code Coverage Tools</a:t>
            </a:r>
          </a:p>
          <a:p>
            <a:pPr lvl="2"/>
            <a:r>
              <a:rPr lang="en-US" dirty="0"/>
              <a:t>Default Visual Studio Code </a:t>
            </a:r>
            <a:r>
              <a:rPr lang="en-US" dirty="0" smtClean="0"/>
              <a:t>Coverage</a:t>
            </a:r>
          </a:p>
          <a:p>
            <a:pPr lvl="2"/>
            <a:r>
              <a:rPr lang="en-IN" b="1" dirty="0" err="1"/>
              <a:t>ReSharper’s</a:t>
            </a:r>
            <a:r>
              <a:rPr lang="en-IN" b="1" dirty="0"/>
              <a:t> </a:t>
            </a:r>
            <a:r>
              <a:rPr lang="en-IN" b="1" dirty="0" err="1"/>
              <a:t>dotCover</a:t>
            </a:r>
            <a:endParaRPr lang="en-IN" b="1" dirty="0"/>
          </a:p>
          <a:p>
            <a:pPr lvl="2"/>
            <a:r>
              <a:rPr lang="en-IN" b="1" dirty="0" err="1"/>
              <a:t>NCover</a:t>
            </a:r>
            <a:endParaRPr lang="en-IN" b="1" dirty="0"/>
          </a:p>
          <a:p>
            <a:pPr lvl="2"/>
            <a:r>
              <a:rPr lang="en-IN" b="1" dirty="0" err="1"/>
              <a:t>OpenCover</a:t>
            </a:r>
            <a:endParaRPr lang="en-IN" b="1" dirty="0"/>
          </a:p>
          <a:p>
            <a:pPr lvl="2"/>
            <a:r>
              <a:rPr lang="en-IN" b="1" dirty="0" err="1"/>
              <a:t>NCrunch</a:t>
            </a:r>
            <a:endParaRPr lang="en-IN" b="1" dirty="0"/>
          </a:p>
          <a:p>
            <a:pPr lvl="2"/>
            <a:r>
              <a:rPr lang="en-IN" b="1" dirty="0" err="1" smtClean="0"/>
              <a:t>NDepend</a:t>
            </a:r>
            <a:endParaRPr lang="en-IN" b="1" dirty="0" smtClean="0"/>
          </a:p>
          <a:p>
            <a:pPr lvl="2"/>
            <a:r>
              <a:rPr lang="en-IN" b="1" dirty="0" err="1" smtClean="0"/>
              <a:t>DotCover</a:t>
            </a:r>
            <a:r>
              <a:rPr lang="en-IN" b="1" dirty="0" smtClean="0"/>
              <a:t>(Jet Brains)</a:t>
            </a:r>
            <a:endParaRPr lang="en-IN" b="1" dirty="0"/>
          </a:p>
          <a:p>
            <a:pPr lvl="2"/>
            <a:endParaRPr lang="en-IN" dirty="0"/>
          </a:p>
        </p:txBody>
      </p:sp>
      <p:sp>
        <p:nvSpPr>
          <p:cNvPr id="3" name="Title 2"/>
          <p:cNvSpPr>
            <a:spLocks noGrp="1"/>
          </p:cNvSpPr>
          <p:nvPr>
            <p:ph type="title"/>
          </p:nvPr>
        </p:nvSpPr>
        <p:spPr/>
        <p:txBody>
          <a:bodyPr/>
          <a:lstStyle/>
          <a:p>
            <a:r>
              <a:rPr lang="en-IN" dirty="0" smtClean="0"/>
              <a:t>TDD Tools</a:t>
            </a:r>
            <a:endParaRPr lang="en-IN" dirty="0"/>
          </a:p>
        </p:txBody>
      </p:sp>
    </p:spTree>
    <p:extLst>
      <p:ext uri="{BB962C8B-B14F-4D97-AF65-F5344CB8AC3E}">
        <p14:creationId xmlns:p14="http://schemas.microsoft.com/office/powerpoint/2010/main" val="27260502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BDD</a:t>
            </a:r>
          </a:p>
          <a:p>
            <a:pPr lvl="2"/>
            <a:r>
              <a:rPr lang="en-IN" b="1" dirty="0" smtClean="0"/>
              <a:t>Gherkin Cucumber</a:t>
            </a:r>
          </a:p>
          <a:p>
            <a:pPr lvl="2"/>
            <a:endParaRPr lang="en-IN" b="1" dirty="0"/>
          </a:p>
          <a:p>
            <a:r>
              <a:rPr lang="en-IN" b="1" dirty="0" smtClean="0"/>
              <a:t>Web Testing</a:t>
            </a:r>
          </a:p>
          <a:p>
            <a:pPr lvl="2"/>
            <a:r>
              <a:rPr lang="en-IN" b="1" dirty="0" smtClean="0"/>
              <a:t>Selenium</a:t>
            </a:r>
          </a:p>
          <a:p>
            <a:pPr lvl="2"/>
            <a:endParaRPr lang="en-IN" b="1" dirty="0"/>
          </a:p>
          <a:p>
            <a:pPr lvl="2"/>
            <a:endParaRPr lang="en-IN" b="1" dirty="0" smtClean="0"/>
          </a:p>
          <a:p>
            <a:pPr lvl="4"/>
            <a:endParaRPr lang="en-IN" b="1" dirty="0"/>
          </a:p>
          <a:p>
            <a:pPr lvl="6"/>
            <a:endParaRPr lang="en-IN" dirty="0"/>
          </a:p>
        </p:txBody>
      </p:sp>
      <p:sp>
        <p:nvSpPr>
          <p:cNvPr id="3" name="Title 2"/>
          <p:cNvSpPr>
            <a:spLocks noGrp="1"/>
          </p:cNvSpPr>
          <p:nvPr>
            <p:ph type="title"/>
          </p:nvPr>
        </p:nvSpPr>
        <p:spPr/>
        <p:txBody>
          <a:bodyPr/>
          <a:lstStyle/>
          <a:p>
            <a:r>
              <a:rPr lang="en-IN" dirty="0" smtClean="0"/>
              <a:t>TDD Tools</a:t>
            </a:r>
            <a:endParaRPr lang="en-IN" dirty="0"/>
          </a:p>
        </p:txBody>
      </p:sp>
    </p:spTree>
    <p:extLst>
      <p:ext uri="{BB962C8B-B14F-4D97-AF65-F5344CB8AC3E}">
        <p14:creationId xmlns:p14="http://schemas.microsoft.com/office/powerpoint/2010/main" val="17129104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NUnit is a unit-testing framework for all </a:t>
            </a:r>
            <a:r>
              <a:rPr lang="en-US" dirty="0" err="1"/>
              <a:t>.Net</a:t>
            </a:r>
            <a:r>
              <a:rPr lang="en-US" dirty="0"/>
              <a:t> languages</a:t>
            </a:r>
            <a:r>
              <a:rPr lang="en-US" dirty="0" smtClean="0"/>
              <a:t>.</a:t>
            </a:r>
          </a:p>
          <a:p>
            <a:r>
              <a:rPr lang="en-US" dirty="0" smtClean="0"/>
              <a:t>Initially </a:t>
            </a:r>
            <a:r>
              <a:rPr lang="en-US" dirty="0"/>
              <a:t>ported from JUnit, the current production release, version 3, has been completely rewritten with many new features and support for a wide range of .NET platforms</a:t>
            </a:r>
            <a:r>
              <a:rPr lang="en-US" dirty="0" smtClean="0"/>
              <a:t>.</a:t>
            </a:r>
          </a:p>
          <a:p>
            <a:r>
              <a:rPr lang="en-US" dirty="0"/>
              <a:t>NUnit is Open Source software and NUnit 3 is released under the MIT license. </a:t>
            </a:r>
            <a:endParaRPr lang="en-US" dirty="0" smtClean="0"/>
          </a:p>
          <a:p>
            <a:r>
              <a:rPr lang="en-US" dirty="0" smtClean="0"/>
              <a:t>Earlier </a:t>
            </a:r>
            <a:r>
              <a:rPr lang="en-US" dirty="0"/>
              <a:t>releases used the NUnit license.</a:t>
            </a:r>
            <a:endParaRPr lang="en-IN" dirty="0"/>
          </a:p>
        </p:txBody>
      </p:sp>
      <p:sp>
        <p:nvSpPr>
          <p:cNvPr id="3" name="Title 2"/>
          <p:cNvSpPr>
            <a:spLocks noGrp="1"/>
          </p:cNvSpPr>
          <p:nvPr>
            <p:ph type="title"/>
          </p:nvPr>
        </p:nvSpPr>
        <p:spPr/>
        <p:txBody>
          <a:bodyPr/>
          <a:lstStyle/>
          <a:p>
            <a:r>
              <a:rPr lang="en-IN" dirty="0" err="1" smtClean="0"/>
              <a:t>Nunit</a:t>
            </a:r>
            <a:endParaRPr lang="en-IN" dirty="0"/>
          </a:p>
        </p:txBody>
      </p:sp>
    </p:spTree>
    <p:extLst>
      <p:ext uri="{BB962C8B-B14F-4D97-AF65-F5344CB8AC3E}">
        <p14:creationId xmlns:p14="http://schemas.microsoft.com/office/powerpoint/2010/main" val="34117399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get a copy of the NUnit 3, you can use various installation approaches</a:t>
            </a:r>
            <a:r>
              <a:rPr lang="en-US" dirty="0" smtClean="0"/>
              <a:t>. </a:t>
            </a:r>
            <a:endParaRPr lang="en-US" dirty="0"/>
          </a:p>
          <a:p>
            <a:pPr lvl="1"/>
            <a:r>
              <a:rPr lang="en-US" dirty="0"/>
              <a:t>Full NUnit install via </a:t>
            </a:r>
            <a:r>
              <a:rPr lang="en-US" dirty="0" err="1"/>
              <a:t>NuGet</a:t>
            </a:r>
            <a:r>
              <a:rPr lang="en-US" dirty="0"/>
              <a:t>.</a:t>
            </a:r>
          </a:p>
          <a:p>
            <a:pPr lvl="1"/>
            <a:r>
              <a:rPr lang="en-US" dirty="0" err="1"/>
              <a:t>NUnitLite</a:t>
            </a:r>
            <a:r>
              <a:rPr lang="en-US" dirty="0"/>
              <a:t> install via </a:t>
            </a:r>
            <a:r>
              <a:rPr lang="en-US" dirty="0" err="1"/>
              <a:t>NuGet</a:t>
            </a:r>
            <a:r>
              <a:rPr lang="en-US" dirty="0"/>
              <a:t>.</a:t>
            </a:r>
          </a:p>
          <a:p>
            <a:pPr lvl="1"/>
            <a:r>
              <a:rPr lang="en-US" dirty="0"/>
              <a:t>Zip and/or MSI file download.</a:t>
            </a:r>
          </a:p>
          <a:p>
            <a:pPr lvl="1"/>
            <a:r>
              <a:rPr lang="en-US" dirty="0"/>
              <a:t>Combined Approach</a:t>
            </a:r>
            <a:endParaRPr lang="en-IN" dirty="0"/>
          </a:p>
        </p:txBody>
      </p:sp>
      <p:sp>
        <p:nvSpPr>
          <p:cNvPr id="3" name="Title 2"/>
          <p:cNvSpPr>
            <a:spLocks noGrp="1"/>
          </p:cNvSpPr>
          <p:nvPr>
            <p:ph type="title"/>
          </p:nvPr>
        </p:nvSpPr>
        <p:spPr/>
        <p:txBody>
          <a:bodyPr/>
          <a:lstStyle/>
          <a:p>
            <a:r>
              <a:rPr lang="en-IN" dirty="0" err="1" smtClean="0"/>
              <a:t>Nunit</a:t>
            </a:r>
            <a:r>
              <a:rPr lang="en-IN" dirty="0" smtClean="0"/>
              <a:t> Installation</a:t>
            </a:r>
            <a:endParaRPr lang="en-IN" dirty="0"/>
          </a:p>
        </p:txBody>
      </p:sp>
    </p:spTree>
    <p:extLst>
      <p:ext uri="{BB962C8B-B14F-4D97-AF65-F5344CB8AC3E}">
        <p14:creationId xmlns:p14="http://schemas.microsoft.com/office/powerpoint/2010/main" val="190302979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935850086"/>
              </p:ext>
            </p:extLst>
          </p:nvPr>
        </p:nvGraphicFramePr>
        <p:xfrm>
          <a:off x="380997" y="1330752"/>
          <a:ext cx="8458202" cy="4304368"/>
        </p:xfrm>
        <a:graphic>
          <a:graphicData uri="http://schemas.openxmlformats.org/drawingml/2006/table">
            <a:tbl>
              <a:tblPr/>
              <a:tblGrid>
                <a:gridCol w="4229101"/>
                <a:gridCol w="4229101"/>
              </a:tblGrid>
              <a:tr h="238243">
                <a:tc>
                  <a:txBody>
                    <a:bodyPr/>
                    <a:lstStyle/>
                    <a:p>
                      <a:r>
                        <a:rPr lang="en-IN" sz="1200" b="1" dirty="0">
                          <a:effectLst/>
                        </a:rPr>
                        <a:t>Attribute</a:t>
                      </a: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IN" sz="1200" b="1">
                          <a:effectLst/>
                        </a:rPr>
                        <a:t>Usage</a:t>
                      </a: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95607">
                <a:tc>
                  <a:txBody>
                    <a:bodyPr/>
                    <a:lstStyle/>
                    <a:p>
                      <a:r>
                        <a:rPr lang="en-IN" sz="1200" u="none" strike="noStrike">
                          <a:solidFill>
                            <a:srgbClr val="0366D6"/>
                          </a:solidFill>
                          <a:effectLst/>
                          <a:hlinkClick r:id="rId2"/>
                        </a:rPr>
                        <a:t>Apartment Attribute</a:t>
                      </a:r>
                      <a:endParaRPr lang="en-IN" sz="120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200" dirty="0">
                          <a:effectLst/>
                        </a:rPr>
                        <a:t>Indicates that the test should run in a particular apartment</a:t>
                      </a:r>
                      <a:r>
                        <a:rPr lang="en-US" sz="1200" dirty="0" smtClean="0">
                          <a:effectLst/>
                        </a:rPr>
                        <a:t>.</a:t>
                      </a:r>
                    </a:p>
                    <a:p>
                      <a:r>
                        <a:rPr lang="en-US" sz="1200" dirty="0" smtClean="0">
                          <a:effectLst/>
                        </a:rPr>
                        <a:t>(Single Thread or Multi Thread Apartment)</a:t>
                      </a:r>
                    </a:p>
                    <a:p>
                      <a:r>
                        <a:rPr lang="en-IN" sz="1200" dirty="0" smtClean="0"/>
                        <a:t>[</a:t>
                      </a:r>
                      <a:r>
                        <a:rPr lang="en-IN" sz="1800" kern="1200" dirty="0" smtClean="0">
                          <a:solidFill>
                            <a:schemeClr val="tx1"/>
                          </a:solidFill>
                          <a:effectLst/>
                          <a:latin typeface="+mn-lt"/>
                          <a:ea typeface="+mn-ea"/>
                          <a:cs typeface="+mn-cs"/>
                        </a:rPr>
                        <a:t>Test</a:t>
                      </a:r>
                      <a:r>
                        <a:rPr lang="en-IN" sz="1200" dirty="0" smtClean="0"/>
                        <a:t>, </a:t>
                      </a:r>
                      <a:r>
                        <a:rPr lang="en-IN" sz="1800" kern="1200" dirty="0" smtClean="0">
                          <a:solidFill>
                            <a:schemeClr val="tx1"/>
                          </a:solidFill>
                          <a:effectLst/>
                          <a:latin typeface="+mn-lt"/>
                          <a:ea typeface="+mn-ea"/>
                          <a:cs typeface="+mn-cs"/>
                        </a:rPr>
                        <a:t>Apartment</a:t>
                      </a:r>
                      <a:r>
                        <a:rPr lang="en-IN" sz="1200" dirty="0" smtClean="0"/>
                        <a:t>(</a:t>
                      </a:r>
                      <a:r>
                        <a:rPr lang="en-IN" sz="1800" kern="1200" dirty="0" err="1" smtClean="0">
                          <a:solidFill>
                            <a:schemeClr val="tx1"/>
                          </a:solidFill>
                          <a:effectLst/>
                          <a:latin typeface="+mn-lt"/>
                          <a:ea typeface="+mn-ea"/>
                          <a:cs typeface="+mn-cs"/>
                        </a:rPr>
                        <a:t>ApartmentState</a:t>
                      </a:r>
                      <a:r>
                        <a:rPr lang="en-IN" sz="1200" dirty="0" err="1" smtClean="0"/>
                        <a:t>.</a:t>
                      </a:r>
                      <a:r>
                        <a:rPr lang="en-IN" sz="1800" kern="1200" dirty="0" err="1" smtClean="0">
                          <a:solidFill>
                            <a:schemeClr val="tx1"/>
                          </a:solidFill>
                          <a:effectLst/>
                          <a:latin typeface="+mn-lt"/>
                          <a:ea typeface="+mn-ea"/>
                          <a:cs typeface="+mn-cs"/>
                        </a:rPr>
                        <a:t>MTA</a:t>
                      </a:r>
                      <a:r>
                        <a:rPr lang="en-IN" sz="1200" dirty="0" smtClean="0"/>
                        <a:t>)]</a:t>
                      </a:r>
                      <a:endParaRPr lang="en-US"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416925">
                <a:tc>
                  <a:txBody>
                    <a:bodyPr/>
                    <a:lstStyle/>
                    <a:p>
                      <a:r>
                        <a:rPr lang="en-IN" sz="1200" u="none" strike="noStrike">
                          <a:solidFill>
                            <a:srgbClr val="0366D6"/>
                          </a:solidFill>
                          <a:effectLst/>
                          <a:hlinkClick r:id="rId3"/>
                        </a:rPr>
                        <a:t>Author Attribute</a:t>
                      </a:r>
                      <a:endParaRPr lang="en-IN" sz="120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200" dirty="0">
                          <a:effectLst/>
                        </a:rPr>
                        <a:t>Provides the name of the test author</a:t>
                      </a:r>
                      <a:r>
                        <a:rPr lang="en-US" sz="1200" dirty="0" smtClean="0">
                          <a:effectLst/>
                        </a:rPr>
                        <a:t>.</a:t>
                      </a:r>
                    </a:p>
                    <a:p>
                      <a:r>
                        <a:rPr lang="en-US" sz="1200" dirty="0" smtClean="0"/>
                        <a:t>[</a:t>
                      </a:r>
                      <a:r>
                        <a:rPr lang="en-US" sz="1800" kern="1200" dirty="0" err="1" smtClean="0">
                          <a:solidFill>
                            <a:schemeClr val="tx1"/>
                          </a:solidFill>
                          <a:effectLst/>
                          <a:latin typeface="+mn-lt"/>
                          <a:ea typeface="+mn-ea"/>
                          <a:cs typeface="+mn-cs"/>
                        </a:rPr>
                        <a:t>TestFixture</a:t>
                      </a:r>
                      <a:r>
                        <a:rPr lang="en-US" sz="1200" dirty="0" smtClean="0"/>
                        <a:t>] [</a:t>
                      </a:r>
                      <a:r>
                        <a:rPr lang="en-US" sz="1800" kern="1200" dirty="0" smtClean="0">
                          <a:solidFill>
                            <a:schemeClr val="tx1"/>
                          </a:solidFill>
                          <a:effectLst/>
                          <a:latin typeface="+mn-lt"/>
                          <a:ea typeface="+mn-ea"/>
                          <a:cs typeface="+mn-cs"/>
                        </a:rPr>
                        <a:t>Author</a:t>
                      </a:r>
                      <a:r>
                        <a:rPr lang="en-US" sz="1200" dirty="0" smtClean="0"/>
                        <a:t>(</a:t>
                      </a:r>
                      <a:r>
                        <a:rPr lang="en-US" sz="1800" kern="1200" dirty="0" smtClean="0">
                          <a:solidFill>
                            <a:schemeClr val="tx1"/>
                          </a:solidFill>
                          <a:effectLst/>
                          <a:latin typeface="+mn-lt"/>
                          <a:ea typeface="+mn-ea"/>
                          <a:cs typeface="+mn-cs"/>
                        </a:rPr>
                        <a:t>"Jane Doe"</a:t>
                      </a:r>
                      <a:r>
                        <a:rPr lang="en-US" sz="1200" dirty="0" smtClean="0"/>
                        <a:t>, </a:t>
                      </a:r>
                      <a:r>
                        <a:rPr lang="en-US" sz="1800" kern="1200" dirty="0" smtClean="0">
                          <a:solidFill>
                            <a:schemeClr val="tx1"/>
                          </a:solidFill>
                          <a:effectLst/>
                          <a:latin typeface="+mn-lt"/>
                          <a:ea typeface="+mn-ea"/>
                          <a:cs typeface="+mn-cs"/>
                        </a:rPr>
                        <a:t>"jane.doe@example.com"</a:t>
                      </a:r>
                      <a:r>
                        <a:rPr lang="en-US" sz="1200" dirty="0" smtClean="0"/>
                        <a:t>)] [</a:t>
                      </a:r>
                      <a:r>
                        <a:rPr lang="en-US" sz="1800" kern="1200" dirty="0" smtClean="0">
                          <a:solidFill>
                            <a:schemeClr val="tx1"/>
                          </a:solidFill>
                          <a:effectLst/>
                          <a:latin typeface="+mn-lt"/>
                          <a:ea typeface="+mn-ea"/>
                          <a:cs typeface="+mn-cs"/>
                        </a:rPr>
                        <a:t>Author</a:t>
                      </a:r>
                      <a:r>
                        <a:rPr lang="en-US" sz="1200" dirty="0" smtClean="0"/>
                        <a:t>(</a:t>
                      </a:r>
                      <a:r>
                        <a:rPr lang="en-US" sz="1800" kern="1200" dirty="0" smtClean="0">
                          <a:solidFill>
                            <a:schemeClr val="tx1"/>
                          </a:solidFill>
                          <a:effectLst/>
                          <a:latin typeface="+mn-lt"/>
                          <a:ea typeface="+mn-ea"/>
                          <a:cs typeface="+mn-cs"/>
                        </a:rPr>
                        <a:t>"Another Developer"</a:t>
                      </a:r>
                      <a:r>
                        <a:rPr lang="en-US" sz="1200" dirty="0" smtClean="0"/>
                        <a:t>, </a:t>
                      </a:r>
                      <a:r>
                        <a:rPr lang="en-US" sz="1800" kern="1200" dirty="0" smtClean="0">
                          <a:solidFill>
                            <a:schemeClr val="tx1"/>
                          </a:solidFill>
                          <a:effectLst/>
                          <a:latin typeface="+mn-lt"/>
                          <a:ea typeface="+mn-ea"/>
                          <a:cs typeface="+mn-cs"/>
                        </a:rPr>
                        <a:t>"email@example.com"</a:t>
                      </a:r>
                      <a:r>
                        <a:rPr lang="en-US" sz="1200" dirty="0" smtClean="0"/>
                        <a:t>)]</a:t>
                      </a:r>
                    </a:p>
                    <a:p>
                      <a:r>
                        <a:rPr lang="en-US" sz="1200" dirty="0" smtClean="0"/>
                        <a:t>[</a:t>
                      </a:r>
                      <a:r>
                        <a:rPr lang="en-US" sz="1800" kern="1200" dirty="0" smtClean="0">
                          <a:solidFill>
                            <a:schemeClr val="tx1"/>
                          </a:solidFill>
                          <a:effectLst/>
                          <a:latin typeface="+mn-lt"/>
                          <a:ea typeface="+mn-ea"/>
                          <a:cs typeface="+mn-cs"/>
                        </a:rPr>
                        <a:t>Test</a:t>
                      </a:r>
                      <a:r>
                        <a:rPr lang="en-US" sz="1200" dirty="0" smtClean="0"/>
                        <a:t>] [</a:t>
                      </a:r>
                      <a:r>
                        <a:rPr lang="en-US" sz="1800" kern="1200" dirty="0" smtClean="0">
                          <a:solidFill>
                            <a:schemeClr val="tx1"/>
                          </a:solidFill>
                          <a:effectLst/>
                          <a:latin typeface="+mn-lt"/>
                          <a:ea typeface="+mn-ea"/>
                          <a:cs typeface="+mn-cs"/>
                        </a:rPr>
                        <a:t>Author</a:t>
                      </a:r>
                      <a:r>
                        <a:rPr lang="en-US" sz="1200" dirty="0" smtClean="0"/>
                        <a:t>(</a:t>
                      </a:r>
                      <a:r>
                        <a:rPr lang="en-US" sz="1800" kern="1200" dirty="0" smtClean="0">
                          <a:solidFill>
                            <a:schemeClr val="tx1"/>
                          </a:solidFill>
                          <a:effectLst/>
                          <a:latin typeface="+mn-lt"/>
                          <a:ea typeface="+mn-ea"/>
                          <a:cs typeface="+mn-cs"/>
                        </a:rPr>
                        <a:t>"Joe Developer"</a:t>
                      </a:r>
                      <a:r>
                        <a:rPr lang="en-US" sz="1200" dirty="0" smtClean="0"/>
                        <a:t>)] [</a:t>
                      </a:r>
                      <a:r>
                        <a:rPr lang="en-US" sz="1800" kern="1200" dirty="0" smtClean="0">
                          <a:solidFill>
                            <a:schemeClr val="tx1"/>
                          </a:solidFill>
                          <a:effectLst/>
                          <a:latin typeface="+mn-lt"/>
                          <a:ea typeface="+mn-ea"/>
                          <a:cs typeface="+mn-cs"/>
                        </a:rPr>
                        <a:t>Author</a:t>
                      </a:r>
                      <a:r>
                        <a:rPr lang="en-US" sz="1200" dirty="0" smtClean="0"/>
                        <a:t>(</a:t>
                      </a:r>
                      <a:r>
                        <a:rPr lang="en-US" sz="1800" kern="1200" dirty="0" smtClean="0">
                          <a:solidFill>
                            <a:schemeClr val="tx1"/>
                          </a:solidFill>
                          <a:effectLst/>
                          <a:latin typeface="+mn-lt"/>
                          <a:ea typeface="+mn-ea"/>
                          <a:cs typeface="+mn-cs"/>
                        </a:rPr>
                        <a:t>"Yet Another Developer"</a:t>
                      </a:r>
                      <a:r>
                        <a:rPr lang="en-US" sz="1200" dirty="0" smtClean="0"/>
                        <a:t>, </a:t>
                      </a:r>
                      <a:r>
                        <a:rPr lang="en-US" sz="1800" kern="1200" dirty="0" smtClean="0">
                          <a:solidFill>
                            <a:schemeClr val="tx1"/>
                          </a:solidFill>
                          <a:effectLst/>
                          <a:latin typeface="+mn-lt"/>
                          <a:ea typeface="+mn-ea"/>
                          <a:cs typeface="+mn-cs"/>
                        </a:rPr>
                        <a:t>"not.my.email@example.com"</a:t>
                      </a:r>
                      <a:r>
                        <a:rPr lang="en-US" sz="1200" dirty="0" smtClean="0"/>
                        <a:t>)]</a:t>
                      </a:r>
                      <a:endParaRPr lang="en-US"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16925">
                <a:tc>
                  <a:txBody>
                    <a:bodyPr/>
                    <a:lstStyle/>
                    <a:p>
                      <a:r>
                        <a:rPr lang="en-IN" sz="1200" u="none" strike="noStrike" dirty="0">
                          <a:solidFill>
                            <a:srgbClr val="0366D6"/>
                          </a:solidFill>
                          <a:effectLst/>
                          <a:hlinkClick r:id="rId4"/>
                        </a:rPr>
                        <a:t>Category Attribute</a:t>
                      </a:r>
                      <a:endParaRPr lang="en-IN"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200" dirty="0">
                          <a:effectLst/>
                        </a:rPr>
                        <a:t>Specifies one or more categories for the test</a:t>
                      </a:r>
                      <a:r>
                        <a:rPr lang="en-US" sz="1200" dirty="0" smtClean="0">
                          <a:effectLst/>
                        </a:rPr>
                        <a:t>. (Refer next slide)</a:t>
                      </a:r>
                      <a:endParaRPr lang="en-US"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774288">
                <a:tc>
                  <a:txBody>
                    <a:bodyPr/>
                    <a:lstStyle/>
                    <a:p>
                      <a:r>
                        <a:rPr lang="en-IN" sz="1200" u="none" strike="noStrike" dirty="0">
                          <a:solidFill>
                            <a:srgbClr val="0366D6"/>
                          </a:solidFill>
                          <a:effectLst/>
                          <a:hlinkClick r:id="rId5"/>
                        </a:rPr>
                        <a:t>Combinatorial Attribute</a:t>
                      </a:r>
                      <a:endParaRPr lang="en-IN"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200" dirty="0">
                          <a:effectLst/>
                        </a:rPr>
                        <a:t>Generates test cases for all possible combinations of the values provided</a:t>
                      </a:r>
                      <a:r>
                        <a:rPr lang="en-US" sz="1200" dirty="0" smtClean="0">
                          <a:effectLst/>
                        </a:rPr>
                        <a:t>.(Refer following slides)</a:t>
                      </a:r>
                      <a:endParaRPr lang="en-US"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bl>
          </a:graphicData>
        </a:graphic>
      </p:graphicFrame>
    </p:spTree>
    <p:extLst>
      <p:ext uri="{BB962C8B-B14F-4D97-AF65-F5344CB8AC3E}">
        <p14:creationId xmlns:p14="http://schemas.microsoft.com/office/powerpoint/2010/main" val="11024097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
        <p:nvSpPr>
          <p:cNvPr id="5" name="TextBox 4"/>
          <p:cNvSpPr txBox="1"/>
          <p:nvPr/>
        </p:nvSpPr>
        <p:spPr>
          <a:xfrm>
            <a:off x="3232619" y="272534"/>
            <a:ext cx="2198038" cy="369332"/>
          </a:xfrm>
          <a:prstGeom prst="rect">
            <a:avLst/>
          </a:prstGeom>
          <a:noFill/>
        </p:spPr>
        <p:txBody>
          <a:bodyPr wrap="none" rtlCol="0">
            <a:spAutoFit/>
          </a:bodyPr>
          <a:lstStyle/>
          <a:p>
            <a:r>
              <a:rPr lang="en-IN" dirty="0" smtClean="0"/>
              <a:t>Category Grouping </a:t>
            </a:r>
            <a:endParaRPr lang="en-IN" dirty="0"/>
          </a:p>
        </p:txBody>
      </p:sp>
    </p:spTree>
    <p:extLst>
      <p:ext uri="{BB962C8B-B14F-4D97-AF65-F5344CB8AC3E}">
        <p14:creationId xmlns:p14="http://schemas.microsoft.com/office/powerpoint/2010/main" val="69814266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Combinational Attributes</a:t>
            </a:r>
            <a:endParaRPr lang="en-IN" dirty="0"/>
          </a:p>
        </p:txBody>
      </p:sp>
      <p:sp>
        <p:nvSpPr>
          <p:cNvPr id="4" name="Content Placeholder 3"/>
          <p:cNvSpPr>
            <a:spLocks noGrp="1"/>
          </p:cNvSpPr>
          <p:nvPr>
            <p:ph sz="quarter" idx="12"/>
          </p:nvPr>
        </p:nvSpPr>
        <p:spPr/>
        <p:txBody>
          <a:bodyPr>
            <a:normAutofit fontScale="55000" lnSpcReduction="20000"/>
          </a:bodyPr>
          <a:lstStyle/>
          <a:p>
            <a:r>
              <a:rPr lang="en-US" dirty="0"/>
              <a:t>[Test, Combinatorial]</a:t>
            </a:r>
          </a:p>
          <a:p>
            <a:r>
              <a:rPr lang="en-US" dirty="0"/>
              <a:t>public void </a:t>
            </a:r>
            <a:r>
              <a:rPr lang="en-US" dirty="0" err="1"/>
              <a:t>MyTest</a:t>
            </a:r>
            <a:r>
              <a:rPr lang="en-US" dirty="0"/>
              <a:t>(</a:t>
            </a:r>
          </a:p>
          <a:p>
            <a:r>
              <a:rPr lang="en-US" dirty="0"/>
              <a:t>    [Values(1, 2, 3)] int x,</a:t>
            </a:r>
          </a:p>
          <a:p>
            <a:r>
              <a:rPr lang="en-US" dirty="0"/>
              <a:t>    [Values("A", "B")] string s)</a:t>
            </a:r>
          </a:p>
          <a:p>
            <a:r>
              <a:rPr lang="en-US" dirty="0"/>
              <a:t>{</a:t>
            </a:r>
          </a:p>
          <a:p>
            <a:r>
              <a:rPr lang="en-US" dirty="0"/>
              <a:t>    ...</a:t>
            </a:r>
          </a:p>
          <a:p>
            <a:r>
              <a:rPr lang="en-US" dirty="0" smtClean="0"/>
              <a:t>}</a:t>
            </a:r>
          </a:p>
          <a:p>
            <a:r>
              <a:rPr lang="en-US" dirty="0" err="1"/>
              <a:t>MyTest</a:t>
            </a:r>
            <a:r>
              <a:rPr lang="en-US" dirty="0"/>
              <a:t> is called six times, as follows:</a:t>
            </a:r>
          </a:p>
          <a:p>
            <a:endParaRPr lang="en-US" dirty="0"/>
          </a:p>
          <a:p>
            <a:r>
              <a:rPr lang="en-US" dirty="0" err="1"/>
              <a:t>MyTest</a:t>
            </a:r>
            <a:r>
              <a:rPr lang="en-US" dirty="0"/>
              <a:t>(1, "A")</a:t>
            </a:r>
          </a:p>
          <a:p>
            <a:r>
              <a:rPr lang="en-US" dirty="0" err="1"/>
              <a:t>MyTest</a:t>
            </a:r>
            <a:r>
              <a:rPr lang="en-US" dirty="0"/>
              <a:t>(1, "B")</a:t>
            </a:r>
          </a:p>
          <a:p>
            <a:r>
              <a:rPr lang="en-US" dirty="0" err="1"/>
              <a:t>MyTest</a:t>
            </a:r>
            <a:r>
              <a:rPr lang="en-US" dirty="0"/>
              <a:t>(2, "A")</a:t>
            </a:r>
          </a:p>
          <a:p>
            <a:r>
              <a:rPr lang="en-US" dirty="0" err="1"/>
              <a:t>MyTest</a:t>
            </a:r>
            <a:r>
              <a:rPr lang="en-US" dirty="0"/>
              <a:t>(2, "B")</a:t>
            </a:r>
          </a:p>
          <a:p>
            <a:r>
              <a:rPr lang="en-US" dirty="0" err="1"/>
              <a:t>MyTest</a:t>
            </a:r>
            <a:r>
              <a:rPr lang="en-US" dirty="0"/>
              <a:t>(3, "A")</a:t>
            </a:r>
          </a:p>
          <a:p>
            <a:r>
              <a:rPr lang="en-US" dirty="0" err="1"/>
              <a:t>MyTest</a:t>
            </a:r>
            <a:r>
              <a:rPr lang="en-US" dirty="0"/>
              <a:t>(3, "B")</a:t>
            </a:r>
            <a:endParaRPr lang="en-IN" dirty="0"/>
          </a:p>
        </p:txBody>
      </p:sp>
    </p:spTree>
    <p:extLst>
      <p:ext uri="{BB962C8B-B14F-4D97-AF65-F5344CB8AC3E}">
        <p14:creationId xmlns:p14="http://schemas.microsoft.com/office/powerpoint/2010/main" val="41235655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2618326222"/>
              </p:ext>
            </p:extLst>
          </p:nvPr>
        </p:nvGraphicFramePr>
        <p:xfrm>
          <a:off x="457200" y="1381125"/>
          <a:ext cx="8458202" cy="595607"/>
        </p:xfrm>
        <a:graphic>
          <a:graphicData uri="http://schemas.openxmlformats.org/drawingml/2006/table">
            <a:tbl>
              <a:tblPr/>
              <a:tblGrid>
                <a:gridCol w="4229101"/>
                <a:gridCol w="4229101"/>
              </a:tblGrid>
              <a:tr h="595607">
                <a:tc>
                  <a:txBody>
                    <a:bodyPr/>
                    <a:lstStyle/>
                    <a:p>
                      <a:r>
                        <a:rPr lang="en-IN" sz="1200" u="none" strike="noStrike" dirty="0">
                          <a:solidFill>
                            <a:srgbClr val="0366D6"/>
                          </a:solidFill>
                          <a:effectLst/>
                          <a:hlinkClick r:id="rId2"/>
                        </a:rPr>
                        <a:t>Culture Attribute</a:t>
                      </a:r>
                      <a:endParaRPr lang="en-IN"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200" dirty="0">
                          <a:effectLst/>
                        </a:rPr>
                        <a:t>Specifies cultures for which a test or fixture should be run</a:t>
                      </a:r>
                      <a:r>
                        <a:rPr lang="en-US" sz="1200" dirty="0" smtClean="0">
                          <a:effectLst/>
                        </a:rPr>
                        <a:t>.</a:t>
                      </a:r>
                    </a:p>
                    <a:p>
                      <a:r>
                        <a:rPr lang="en-IN" sz="1200" dirty="0" smtClean="0"/>
                        <a:t>[</a:t>
                      </a:r>
                      <a:r>
                        <a:rPr lang="en-IN" sz="1800" kern="1200" dirty="0" smtClean="0">
                          <a:solidFill>
                            <a:schemeClr val="tx1"/>
                          </a:solidFill>
                          <a:effectLst/>
                          <a:latin typeface="+mn-lt"/>
                          <a:ea typeface="+mn-ea"/>
                          <a:cs typeface="+mn-cs"/>
                        </a:rPr>
                        <a:t>Culture</a:t>
                      </a:r>
                      <a:r>
                        <a:rPr lang="en-IN" sz="1200" dirty="0" smtClean="0"/>
                        <a:t>(</a:t>
                      </a:r>
                      <a:r>
                        <a:rPr lang="en-IN" sz="1800" kern="1200" dirty="0" smtClean="0">
                          <a:solidFill>
                            <a:schemeClr val="tx1"/>
                          </a:solidFill>
                          <a:effectLst/>
                          <a:latin typeface="+mn-lt"/>
                          <a:ea typeface="+mn-ea"/>
                          <a:cs typeface="+mn-cs"/>
                        </a:rPr>
                        <a:t>"</a:t>
                      </a:r>
                      <a:r>
                        <a:rPr lang="en-IN" sz="1800" kern="1200" dirty="0" err="1" smtClean="0">
                          <a:solidFill>
                            <a:schemeClr val="tx1"/>
                          </a:solidFill>
                          <a:effectLst/>
                          <a:latin typeface="+mn-lt"/>
                          <a:ea typeface="+mn-ea"/>
                          <a:cs typeface="+mn-cs"/>
                        </a:rPr>
                        <a:t>fr</a:t>
                      </a:r>
                      <a:r>
                        <a:rPr lang="en-IN" sz="1800" kern="1200" dirty="0" smtClean="0">
                          <a:solidFill>
                            <a:schemeClr val="tx1"/>
                          </a:solidFill>
                          <a:effectLst/>
                          <a:latin typeface="+mn-lt"/>
                          <a:ea typeface="+mn-ea"/>
                          <a:cs typeface="+mn-cs"/>
                        </a:rPr>
                        <a:t>-FR"</a:t>
                      </a:r>
                      <a:r>
                        <a:rPr lang="en-IN" sz="1200" dirty="0" smtClean="0"/>
                        <a:t>)]</a:t>
                      </a:r>
                      <a:endParaRPr lang="en-US" sz="1200" dirty="0">
                        <a:effectLst/>
                      </a:endParaRPr>
                    </a:p>
                  </a:txBody>
                  <a:tcPr marL="64524" marR="64524" marT="29780" marB="2978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67417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The simple concept of TDD is to write and correct the failed tests before writing new code (before development). </a:t>
            </a:r>
            <a:endParaRPr lang="en-US" dirty="0" smtClean="0"/>
          </a:p>
          <a:p>
            <a:r>
              <a:rPr lang="en-US" dirty="0" smtClean="0"/>
              <a:t>This </a:t>
            </a:r>
            <a:r>
              <a:rPr lang="en-US" dirty="0"/>
              <a:t>helps to avoid duplication of code as we write a small amount of code at a time in order to pass tests. (Tests are nothing but requirement conditions that we need to test to fulfill them).</a:t>
            </a:r>
          </a:p>
          <a:p>
            <a:r>
              <a:rPr lang="en-US" dirty="0"/>
              <a:t>Test-Driven development is a process of developing and running automated test before actual development of the application</a:t>
            </a:r>
            <a:r>
              <a:rPr lang="en-US" dirty="0" smtClean="0"/>
              <a:t>.</a:t>
            </a:r>
          </a:p>
          <a:p>
            <a:r>
              <a:rPr lang="en-US" dirty="0" smtClean="0"/>
              <a:t>Hence</a:t>
            </a:r>
            <a:r>
              <a:rPr lang="en-US" dirty="0"/>
              <a:t>, TDD sometimes also called as </a:t>
            </a:r>
            <a:r>
              <a:rPr lang="en-US" b="1" dirty="0"/>
              <a:t>Test First Development.</a:t>
            </a:r>
            <a:endParaRPr lang="en-US" dirty="0"/>
          </a:p>
        </p:txBody>
      </p:sp>
      <p:sp>
        <p:nvSpPr>
          <p:cNvPr id="3" name="Title 2"/>
          <p:cNvSpPr>
            <a:spLocks noGrp="1"/>
          </p:cNvSpPr>
          <p:nvPr>
            <p:ph type="title"/>
          </p:nvPr>
        </p:nvSpPr>
        <p:spPr/>
        <p:txBody>
          <a:bodyPr/>
          <a:lstStyle/>
          <a:p>
            <a:r>
              <a:rPr lang="en-US" b="0" dirty="0"/>
              <a:t>TDD? But I already write unit tests!</a:t>
            </a:r>
            <a:endParaRPr lang="en-IN" dirty="0"/>
          </a:p>
        </p:txBody>
      </p:sp>
    </p:spTree>
    <p:extLst>
      <p:ext uri="{BB962C8B-B14F-4D97-AF65-F5344CB8AC3E}">
        <p14:creationId xmlns:p14="http://schemas.microsoft.com/office/powerpoint/2010/main" val="40434972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765304848"/>
              </p:ext>
            </p:extLst>
          </p:nvPr>
        </p:nvGraphicFramePr>
        <p:xfrm>
          <a:off x="461034" y="1357389"/>
          <a:ext cx="8606766" cy="4951244"/>
        </p:xfrm>
        <a:graphic>
          <a:graphicData uri="http://schemas.openxmlformats.org/drawingml/2006/table">
            <a:tbl>
              <a:tblPr/>
              <a:tblGrid>
                <a:gridCol w="4303383"/>
                <a:gridCol w="4303383"/>
              </a:tblGrid>
              <a:tr h="502543">
                <a:tc>
                  <a:txBody>
                    <a:bodyPr/>
                    <a:lstStyle/>
                    <a:p>
                      <a:r>
                        <a:rPr lang="en-IN" sz="1000" u="none" strike="noStrike" dirty="0">
                          <a:solidFill>
                            <a:srgbClr val="0366D6"/>
                          </a:solidFill>
                          <a:effectLst/>
                          <a:hlinkClick r:id="rId2"/>
                        </a:rPr>
                        <a:t>Description Attribute</a:t>
                      </a:r>
                      <a:endParaRPr lang="en-IN"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Applies descriptive text to a Test, TestFixture or Assembly.</a:t>
                      </a: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02543">
                <a:tc>
                  <a:txBody>
                    <a:bodyPr/>
                    <a:lstStyle/>
                    <a:p>
                      <a:r>
                        <a:rPr lang="en-IN" sz="1000" u="none" strike="noStrike" dirty="0">
                          <a:solidFill>
                            <a:srgbClr val="0366D6"/>
                          </a:solidFill>
                          <a:effectLst/>
                          <a:hlinkClick r:id="rId3"/>
                        </a:rPr>
                        <a:t>Explicit Attribute</a:t>
                      </a:r>
                      <a:endParaRPr lang="en-IN"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Indicates that a test should be skipped unless explicitly run</a:t>
                      </a:r>
                      <a:r>
                        <a:rPr lang="en-US" sz="1000" dirty="0" smtClean="0">
                          <a:effectLst/>
                        </a:rPr>
                        <a:t>.</a:t>
                      </a:r>
                    </a:p>
                    <a:p>
                      <a:r>
                        <a:rPr lang="en-IN" sz="1000" dirty="0" smtClean="0"/>
                        <a:t>[</a:t>
                      </a:r>
                      <a:r>
                        <a:rPr lang="en-IN" sz="1800" kern="1200" dirty="0" err="1" smtClean="0">
                          <a:solidFill>
                            <a:schemeClr val="tx1"/>
                          </a:solidFill>
                          <a:effectLst/>
                          <a:latin typeface="+mn-lt"/>
                          <a:ea typeface="+mn-ea"/>
                          <a:cs typeface="+mn-cs"/>
                        </a:rPr>
                        <a:t>TestFixture</a:t>
                      </a:r>
                      <a:r>
                        <a:rPr lang="en-IN" sz="1000" dirty="0" smtClean="0"/>
                        <a:t>, </a:t>
                      </a:r>
                      <a:r>
                        <a:rPr lang="en-IN" sz="1800" kern="1200" dirty="0" smtClean="0">
                          <a:solidFill>
                            <a:schemeClr val="tx1"/>
                          </a:solidFill>
                          <a:effectLst/>
                          <a:latin typeface="+mn-lt"/>
                          <a:ea typeface="+mn-ea"/>
                          <a:cs typeface="+mn-cs"/>
                        </a:rPr>
                        <a:t>Explicit</a:t>
                      </a:r>
                      <a:r>
                        <a:rPr lang="en-IN" sz="1000" dirty="0" smtClean="0"/>
                        <a:t>]</a:t>
                      </a:r>
                      <a:endParaRPr lang="en-US"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02543">
                <a:tc>
                  <a:txBody>
                    <a:bodyPr/>
                    <a:lstStyle/>
                    <a:p>
                      <a:r>
                        <a:rPr lang="en-IN" sz="1000" u="none" strike="noStrike" dirty="0">
                          <a:solidFill>
                            <a:srgbClr val="0366D6"/>
                          </a:solidFill>
                          <a:effectLst/>
                          <a:hlinkClick r:id="rId4"/>
                        </a:rPr>
                        <a:t>Ignore Attribute</a:t>
                      </a:r>
                      <a:endParaRPr lang="en-IN"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Indicates that a test shouldn't be run for some reason</a:t>
                      </a:r>
                      <a:r>
                        <a:rPr lang="en-US" sz="1000" dirty="0" smtClean="0">
                          <a:effectLst/>
                        </a:rPr>
                        <a:t>.</a:t>
                      </a:r>
                    </a:p>
                    <a:p>
                      <a:r>
                        <a:rPr lang="en-IN" sz="1000" dirty="0" smtClean="0"/>
                        <a:t>[</a:t>
                      </a:r>
                      <a:r>
                        <a:rPr lang="en-IN" sz="1800" kern="1200" dirty="0" smtClean="0">
                          <a:solidFill>
                            <a:schemeClr val="tx1"/>
                          </a:solidFill>
                          <a:effectLst/>
                          <a:latin typeface="+mn-lt"/>
                          <a:ea typeface="+mn-ea"/>
                          <a:cs typeface="+mn-cs"/>
                        </a:rPr>
                        <a:t>Ignore</a:t>
                      </a:r>
                      <a:r>
                        <a:rPr lang="en-IN" sz="1000" dirty="0" smtClean="0"/>
                        <a:t>(</a:t>
                      </a:r>
                      <a:r>
                        <a:rPr lang="en-IN" sz="1800" kern="1200" dirty="0" smtClean="0">
                          <a:solidFill>
                            <a:schemeClr val="tx1"/>
                          </a:solidFill>
                          <a:effectLst/>
                          <a:latin typeface="+mn-lt"/>
                          <a:ea typeface="+mn-ea"/>
                          <a:cs typeface="+mn-cs"/>
                        </a:rPr>
                        <a:t>"Ignore a fixture"</a:t>
                      </a:r>
                      <a:r>
                        <a:rPr lang="en-IN" sz="1000" dirty="0" smtClean="0"/>
                        <a:t>)]</a:t>
                      </a:r>
                      <a:endParaRPr lang="en-US"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02543">
                <a:tc>
                  <a:txBody>
                    <a:bodyPr/>
                    <a:lstStyle/>
                    <a:p>
                      <a:r>
                        <a:rPr lang="en-IN" sz="1000" u="none" strike="noStrike" dirty="0" err="1">
                          <a:solidFill>
                            <a:srgbClr val="0366D6"/>
                          </a:solidFill>
                          <a:effectLst/>
                          <a:hlinkClick r:id="rId5"/>
                        </a:rPr>
                        <a:t>LevelOfParallelism</a:t>
                      </a:r>
                      <a:r>
                        <a:rPr lang="en-IN" sz="1000" u="none" strike="noStrike" dirty="0">
                          <a:solidFill>
                            <a:srgbClr val="0366D6"/>
                          </a:solidFill>
                          <a:effectLst/>
                          <a:hlinkClick r:id="rId5"/>
                        </a:rPr>
                        <a:t> Attribute</a:t>
                      </a:r>
                      <a:endParaRPr lang="en-IN"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dirty="0">
                          <a:effectLst/>
                        </a:rPr>
                        <a:t>Specifies the level of parallelism at assembly level</a:t>
                      </a:r>
                      <a:r>
                        <a:rPr lang="en-US" sz="1000" dirty="0" smtClean="0">
                          <a:effectLst/>
                        </a:rPr>
                        <a:t>.</a:t>
                      </a:r>
                    </a:p>
                    <a:p>
                      <a:r>
                        <a:rPr lang="en-US" sz="1000" dirty="0" err="1" smtClean="0">
                          <a:effectLst/>
                        </a:rPr>
                        <a:t>AssemblyInfo.cs</a:t>
                      </a:r>
                      <a:endParaRPr lang="en-US" sz="1000" dirty="0" smtClean="0">
                        <a:effectLst/>
                      </a:endParaRPr>
                    </a:p>
                    <a:p>
                      <a:r>
                        <a:rPr lang="en-IN" sz="1000" dirty="0" smtClean="0"/>
                        <a:t>[</a:t>
                      </a:r>
                      <a:r>
                        <a:rPr lang="en-IN" sz="1800" kern="1200" dirty="0" err="1" smtClean="0">
                          <a:solidFill>
                            <a:schemeClr val="tx1"/>
                          </a:solidFill>
                          <a:effectLst/>
                          <a:latin typeface="+mn-lt"/>
                          <a:ea typeface="+mn-ea"/>
                          <a:cs typeface="+mn-cs"/>
                        </a:rPr>
                        <a:t>assembly</a:t>
                      </a:r>
                      <a:r>
                        <a:rPr lang="en-IN" sz="1000" dirty="0" err="1" smtClean="0"/>
                        <a:t>:</a:t>
                      </a:r>
                      <a:r>
                        <a:rPr lang="en-IN" sz="1800" kern="1200" dirty="0" err="1" smtClean="0">
                          <a:solidFill>
                            <a:schemeClr val="tx1"/>
                          </a:solidFill>
                          <a:effectLst/>
                          <a:latin typeface="+mn-lt"/>
                          <a:ea typeface="+mn-ea"/>
                          <a:cs typeface="+mn-cs"/>
                        </a:rPr>
                        <a:t>LevelOfParallelism</a:t>
                      </a:r>
                      <a:r>
                        <a:rPr lang="en-IN" sz="1000" dirty="0" smtClean="0"/>
                        <a:t>(</a:t>
                      </a:r>
                      <a:r>
                        <a:rPr lang="en-IN" sz="1800" kern="1200" dirty="0" smtClean="0">
                          <a:solidFill>
                            <a:schemeClr val="tx1"/>
                          </a:solidFill>
                          <a:effectLst/>
                          <a:latin typeface="+mn-lt"/>
                          <a:ea typeface="+mn-ea"/>
                          <a:cs typeface="+mn-cs"/>
                        </a:rPr>
                        <a:t>3</a:t>
                      </a:r>
                      <a:r>
                        <a:rPr lang="en-IN" sz="1000" dirty="0" smtClean="0"/>
                        <a:t>)]</a:t>
                      </a:r>
                      <a:endParaRPr lang="en-US"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02543">
                <a:tc>
                  <a:txBody>
                    <a:bodyPr/>
                    <a:lstStyle/>
                    <a:p>
                      <a:r>
                        <a:rPr lang="en-IN" sz="1000" u="none" strike="noStrike">
                          <a:solidFill>
                            <a:srgbClr val="0366D6"/>
                          </a:solidFill>
                          <a:effectLst/>
                          <a:hlinkClick r:id="rId6"/>
                        </a:rPr>
                        <a:t>MaxTime Attribute</a:t>
                      </a:r>
                      <a:endParaRPr lang="en-IN" sz="100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Specifies the maximum time in milliseconds for a test case to succeed</a:t>
                      </a:r>
                      <a:r>
                        <a:rPr lang="en-US" sz="1000" dirty="0" smtClean="0">
                          <a:effectLst/>
                        </a:rPr>
                        <a:t>.</a:t>
                      </a:r>
                    </a:p>
                    <a:p>
                      <a:r>
                        <a:rPr lang="en-IN" sz="1000" dirty="0" smtClean="0"/>
                        <a:t>[</a:t>
                      </a:r>
                      <a:r>
                        <a:rPr lang="en-IN" sz="1800" kern="1200" dirty="0" smtClean="0">
                          <a:solidFill>
                            <a:schemeClr val="tx1"/>
                          </a:solidFill>
                          <a:effectLst/>
                          <a:latin typeface="+mn-lt"/>
                          <a:ea typeface="+mn-ea"/>
                          <a:cs typeface="+mn-cs"/>
                        </a:rPr>
                        <a:t>Test</a:t>
                      </a:r>
                      <a:r>
                        <a:rPr lang="en-IN" sz="1000" dirty="0" smtClean="0"/>
                        <a:t>, </a:t>
                      </a:r>
                      <a:r>
                        <a:rPr lang="en-IN" sz="1800" kern="1200" dirty="0" err="1" smtClean="0">
                          <a:solidFill>
                            <a:schemeClr val="tx1"/>
                          </a:solidFill>
                          <a:effectLst/>
                          <a:latin typeface="+mn-lt"/>
                          <a:ea typeface="+mn-ea"/>
                          <a:cs typeface="+mn-cs"/>
                        </a:rPr>
                        <a:t>MaxTime</a:t>
                      </a:r>
                      <a:r>
                        <a:rPr lang="en-IN" sz="1000" dirty="0" smtClean="0"/>
                        <a:t>(</a:t>
                      </a:r>
                      <a:r>
                        <a:rPr lang="en-IN" sz="1800" kern="1200" dirty="0" smtClean="0">
                          <a:solidFill>
                            <a:schemeClr val="tx1"/>
                          </a:solidFill>
                          <a:effectLst/>
                          <a:latin typeface="+mn-lt"/>
                          <a:ea typeface="+mn-ea"/>
                          <a:cs typeface="+mn-cs"/>
                        </a:rPr>
                        <a:t>2000</a:t>
                      </a:r>
                      <a:r>
                        <a:rPr lang="en-IN" sz="1000" dirty="0" smtClean="0"/>
                        <a:t>)]</a:t>
                      </a:r>
                      <a:endParaRPr lang="en-US"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653306">
                <a:tc>
                  <a:txBody>
                    <a:bodyPr/>
                    <a:lstStyle/>
                    <a:p>
                      <a:r>
                        <a:rPr lang="en-IN" sz="1000" u="none" strike="noStrike">
                          <a:solidFill>
                            <a:srgbClr val="0366D6"/>
                          </a:solidFill>
                          <a:effectLst/>
                          <a:hlinkClick r:id="rId7"/>
                        </a:rPr>
                        <a:t>NonParallelizable Attribute</a:t>
                      </a:r>
                      <a:endParaRPr lang="en-IN" sz="100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Specifies that the test and its descendants may not be run in parallel.</a:t>
                      </a: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02543">
                <a:tc>
                  <a:txBody>
                    <a:bodyPr/>
                    <a:lstStyle/>
                    <a:p>
                      <a:r>
                        <a:rPr lang="en-IN" sz="1000" u="none" strike="noStrike">
                          <a:solidFill>
                            <a:srgbClr val="0366D6"/>
                          </a:solidFill>
                          <a:effectLst/>
                          <a:hlinkClick r:id="rId8"/>
                        </a:rPr>
                        <a:t>OneTimeSetUp Attribute</a:t>
                      </a:r>
                      <a:endParaRPr lang="en-IN" sz="100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a:effectLst/>
                        </a:rPr>
                        <a:t>Identifies methods to be called once prior to any child tests.</a:t>
                      </a: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02543">
                <a:tc>
                  <a:txBody>
                    <a:bodyPr/>
                    <a:lstStyle/>
                    <a:p>
                      <a:r>
                        <a:rPr lang="en-IN" sz="1000" u="none" strike="noStrike">
                          <a:solidFill>
                            <a:srgbClr val="0366D6"/>
                          </a:solidFill>
                          <a:effectLst/>
                          <a:hlinkClick r:id="rId9"/>
                        </a:rPr>
                        <a:t>OneTimeTearDown Attribute</a:t>
                      </a:r>
                      <a:endParaRPr lang="en-IN" sz="100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000">
                          <a:effectLst/>
                        </a:rPr>
                        <a:t>Identifies methods to be called once after all child tests.</a:t>
                      </a: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653306">
                <a:tc>
                  <a:txBody>
                    <a:bodyPr/>
                    <a:lstStyle/>
                    <a:p>
                      <a:r>
                        <a:rPr lang="en-IN" sz="1000" u="none" strike="noStrike">
                          <a:solidFill>
                            <a:srgbClr val="0366D6"/>
                          </a:solidFill>
                          <a:effectLst/>
                          <a:hlinkClick r:id="rId10"/>
                        </a:rPr>
                        <a:t>Order Attribute</a:t>
                      </a:r>
                      <a:endParaRPr lang="en-IN" sz="100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000" dirty="0">
                          <a:effectLst/>
                        </a:rPr>
                        <a:t>Specifies the order in which decorated test should be run (against others</a:t>
                      </a:r>
                      <a:r>
                        <a:rPr lang="en-US" sz="1000" dirty="0" smtClean="0">
                          <a:effectLst/>
                        </a:rPr>
                        <a:t>).</a:t>
                      </a:r>
                    </a:p>
                    <a:p>
                      <a:r>
                        <a:rPr lang="en-IN" sz="1000" dirty="0" smtClean="0"/>
                        <a:t>[</a:t>
                      </a:r>
                      <a:r>
                        <a:rPr lang="en-IN" sz="1800" kern="1200" dirty="0" smtClean="0">
                          <a:solidFill>
                            <a:schemeClr val="tx1"/>
                          </a:solidFill>
                          <a:effectLst/>
                          <a:latin typeface="+mn-lt"/>
                          <a:ea typeface="+mn-ea"/>
                          <a:cs typeface="+mn-cs"/>
                        </a:rPr>
                        <a:t>Test</a:t>
                      </a:r>
                      <a:r>
                        <a:rPr lang="en-IN" sz="1000" dirty="0" smtClean="0"/>
                        <a:t>, </a:t>
                      </a:r>
                      <a:r>
                        <a:rPr lang="en-IN" sz="1800" kern="1200" dirty="0" smtClean="0">
                          <a:solidFill>
                            <a:schemeClr val="tx1"/>
                          </a:solidFill>
                          <a:effectLst/>
                          <a:latin typeface="+mn-lt"/>
                          <a:ea typeface="+mn-ea"/>
                          <a:cs typeface="+mn-cs"/>
                        </a:rPr>
                        <a:t>Order</a:t>
                      </a:r>
                      <a:r>
                        <a:rPr lang="en-IN" sz="1000" dirty="0" smtClean="0"/>
                        <a:t>(</a:t>
                      </a:r>
                      <a:r>
                        <a:rPr lang="en-IN" sz="1800" kern="1200" dirty="0" smtClean="0">
                          <a:solidFill>
                            <a:schemeClr val="tx1"/>
                          </a:solidFill>
                          <a:effectLst/>
                          <a:latin typeface="+mn-lt"/>
                          <a:ea typeface="+mn-ea"/>
                          <a:cs typeface="+mn-cs"/>
                        </a:rPr>
                        <a:t>1</a:t>
                      </a:r>
                      <a:r>
                        <a:rPr lang="en-IN" sz="1000" dirty="0" smtClean="0"/>
                        <a:t>)]</a:t>
                      </a:r>
                      <a:endParaRPr lang="en-US" sz="1000" dirty="0">
                        <a:effectLst/>
                      </a:endParaRPr>
                    </a:p>
                  </a:txBody>
                  <a:tcPr marL="54442" marR="54442" marT="25127" marB="25127"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942395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5000286"/>
              </p:ext>
            </p:extLst>
          </p:nvPr>
        </p:nvGraphicFramePr>
        <p:xfrm>
          <a:off x="381000" y="1313368"/>
          <a:ext cx="8382000" cy="5286266"/>
        </p:xfrm>
        <a:graphic>
          <a:graphicData uri="http://schemas.openxmlformats.org/drawingml/2006/table">
            <a:tbl>
              <a:tblPr/>
              <a:tblGrid>
                <a:gridCol w="4191000"/>
                <a:gridCol w="4191000"/>
              </a:tblGrid>
              <a:tr h="542069">
                <a:tc>
                  <a:txBody>
                    <a:bodyPr/>
                    <a:lstStyle/>
                    <a:p>
                      <a:r>
                        <a:rPr lang="en-IN" sz="1100" u="none" strike="noStrike" dirty="0">
                          <a:solidFill>
                            <a:srgbClr val="0366D6"/>
                          </a:solidFill>
                          <a:effectLst/>
                          <a:hlinkClick r:id="rId2"/>
                        </a:rPr>
                        <a:t>Pairwise Attribute</a:t>
                      </a:r>
                      <a:endParaRPr lang="en-IN" sz="1100" dirty="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Generate test cases for all possible pairs of the values provided.</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42069">
                <a:tc>
                  <a:txBody>
                    <a:bodyPr/>
                    <a:lstStyle/>
                    <a:p>
                      <a:r>
                        <a:rPr lang="en-IN" sz="1100" u="none" strike="noStrike">
                          <a:solidFill>
                            <a:srgbClr val="0366D6"/>
                          </a:solidFill>
                          <a:effectLst/>
                          <a:hlinkClick r:id="rId3"/>
                        </a:rPr>
                        <a:t>Parallelizable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a:effectLst/>
                        </a:rPr>
                        <a:t>Indicates whether test and/or its descendants can be run in parallel.</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42069">
                <a:tc>
                  <a:txBody>
                    <a:bodyPr/>
                    <a:lstStyle/>
                    <a:p>
                      <a:r>
                        <a:rPr lang="en-IN" sz="1100" u="none" strike="noStrike">
                          <a:solidFill>
                            <a:srgbClr val="0366D6"/>
                          </a:solidFill>
                          <a:effectLst/>
                          <a:hlinkClick r:id="rId4"/>
                        </a:rPr>
                        <a:t>Platform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dirty="0">
                          <a:effectLst/>
                        </a:rPr>
                        <a:t>Specifies platforms for which a test or fixture should be run</a:t>
                      </a:r>
                      <a:r>
                        <a:rPr lang="en-US" sz="1100" dirty="0" smtClean="0">
                          <a:effectLst/>
                        </a:rPr>
                        <a:t>.</a:t>
                      </a:r>
                    </a:p>
                    <a:p>
                      <a:r>
                        <a:rPr lang="en-IN" sz="1100" dirty="0" smtClean="0"/>
                        <a:t>[</a:t>
                      </a:r>
                      <a:r>
                        <a:rPr lang="en-IN" sz="1800" kern="1200" dirty="0" err="1" smtClean="0">
                          <a:solidFill>
                            <a:schemeClr val="tx1"/>
                          </a:solidFill>
                          <a:effectLst/>
                          <a:latin typeface="+mn-lt"/>
                          <a:ea typeface="+mn-ea"/>
                          <a:cs typeface="+mn-cs"/>
                        </a:rPr>
                        <a:t>TestFixture</a:t>
                      </a:r>
                      <a:r>
                        <a:rPr lang="en-IN" sz="1100" dirty="0" smtClean="0"/>
                        <a:t>] [</a:t>
                      </a:r>
                      <a:r>
                        <a:rPr lang="en-IN" sz="1800" kern="1200" dirty="0" smtClean="0">
                          <a:solidFill>
                            <a:schemeClr val="tx1"/>
                          </a:solidFill>
                          <a:effectLst/>
                          <a:latin typeface="+mn-lt"/>
                          <a:ea typeface="+mn-ea"/>
                          <a:cs typeface="+mn-cs"/>
                        </a:rPr>
                        <a:t>Platform</a:t>
                      </a:r>
                      <a:r>
                        <a:rPr lang="en-IN" sz="1100" dirty="0" smtClean="0"/>
                        <a:t>(</a:t>
                      </a:r>
                      <a:r>
                        <a:rPr lang="en-IN" sz="1800" kern="1200" dirty="0" smtClean="0">
                          <a:solidFill>
                            <a:schemeClr val="tx1"/>
                          </a:solidFill>
                          <a:effectLst/>
                          <a:latin typeface="+mn-lt"/>
                          <a:ea typeface="+mn-ea"/>
                          <a:cs typeface="+mn-cs"/>
                        </a:rPr>
                        <a:t>"NET-2.0"</a:t>
                      </a:r>
                      <a:r>
                        <a:rPr lang="en-IN" sz="1100" dirty="0" smtClean="0"/>
                        <a:t>)]</a:t>
                      </a:r>
                      <a:endParaRPr lang="en-US" sz="1100" dirty="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42069">
                <a:tc>
                  <a:txBody>
                    <a:bodyPr/>
                    <a:lstStyle/>
                    <a:p>
                      <a:r>
                        <a:rPr lang="en-IN" sz="1100" u="none" strike="noStrike">
                          <a:solidFill>
                            <a:srgbClr val="0366D6"/>
                          </a:solidFill>
                          <a:effectLst/>
                          <a:hlinkClick r:id="rId5"/>
                        </a:rPr>
                        <a:t>Property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a:effectLst/>
                        </a:rPr>
                        <a:t>Allows setting named properties on any test case or fixture.</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704689">
                <a:tc>
                  <a:txBody>
                    <a:bodyPr/>
                    <a:lstStyle/>
                    <a:p>
                      <a:r>
                        <a:rPr lang="en-IN" sz="1100" u="none" strike="noStrike">
                          <a:solidFill>
                            <a:srgbClr val="0366D6"/>
                          </a:solidFill>
                          <a:effectLst/>
                          <a:hlinkClick r:id="rId6"/>
                        </a:rPr>
                        <a:t>Random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dirty="0">
                          <a:effectLst/>
                        </a:rPr>
                        <a:t>Specifies generation of random values as arguments to a parameterized test</a:t>
                      </a:r>
                      <a:r>
                        <a:rPr lang="en-US" sz="1100" dirty="0" smtClean="0">
                          <a:effectLst/>
                        </a:rPr>
                        <a:t>.</a:t>
                      </a:r>
                    </a:p>
                    <a:p>
                      <a:r>
                        <a:rPr lang="en-IN" sz="1800" kern="1200" dirty="0" smtClean="0">
                          <a:solidFill>
                            <a:schemeClr val="tx1"/>
                          </a:solidFill>
                          <a:effectLst/>
                          <a:latin typeface="+mn-lt"/>
                          <a:ea typeface="+mn-ea"/>
                          <a:cs typeface="+mn-cs"/>
                        </a:rPr>
                        <a:t>public</a:t>
                      </a:r>
                      <a:r>
                        <a:rPr lang="en-IN" sz="1100" dirty="0" smtClean="0"/>
                        <a:t> </a:t>
                      </a:r>
                      <a:r>
                        <a:rPr lang="en-IN" sz="1800" kern="1200" dirty="0" smtClean="0">
                          <a:solidFill>
                            <a:schemeClr val="tx1"/>
                          </a:solidFill>
                          <a:effectLst/>
                          <a:latin typeface="+mn-lt"/>
                          <a:ea typeface="+mn-ea"/>
                          <a:cs typeface="+mn-cs"/>
                        </a:rPr>
                        <a:t>void</a:t>
                      </a:r>
                      <a:r>
                        <a:rPr lang="en-IN" sz="1100" dirty="0" smtClean="0"/>
                        <a:t> </a:t>
                      </a:r>
                      <a:r>
                        <a:rPr lang="en-IN" sz="1800" kern="1200" dirty="0" err="1" smtClean="0">
                          <a:solidFill>
                            <a:schemeClr val="tx1"/>
                          </a:solidFill>
                          <a:effectLst/>
                          <a:latin typeface="+mn-lt"/>
                          <a:ea typeface="+mn-ea"/>
                          <a:cs typeface="+mn-cs"/>
                        </a:rPr>
                        <a:t>MyTest</a:t>
                      </a:r>
                      <a:r>
                        <a:rPr lang="en-IN" sz="1100" dirty="0" smtClean="0"/>
                        <a:t>( [</a:t>
                      </a:r>
                      <a:r>
                        <a:rPr lang="en-IN" sz="1800" kern="1200" dirty="0" smtClean="0">
                          <a:solidFill>
                            <a:schemeClr val="tx1"/>
                          </a:solidFill>
                          <a:effectLst/>
                          <a:latin typeface="+mn-lt"/>
                          <a:ea typeface="+mn-ea"/>
                          <a:cs typeface="+mn-cs"/>
                        </a:rPr>
                        <a:t>Values</a:t>
                      </a:r>
                      <a:r>
                        <a:rPr lang="en-IN" sz="1100" dirty="0" smtClean="0"/>
                        <a:t>(</a:t>
                      </a:r>
                      <a:r>
                        <a:rPr lang="en-IN" sz="1800" kern="1200" dirty="0" smtClean="0">
                          <a:solidFill>
                            <a:schemeClr val="tx1"/>
                          </a:solidFill>
                          <a:effectLst/>
                          <a:latin typeface="+mn-lt"/>
                          <a:ea typeface="+mn-ea"/>
                          <a:cs typeface="+mn-cs"/>
                        </a:rPr>
                        <a:t>1</a:t>
                      </a:r>
                      <a:r>
                        <a:rPr lang="en-IN" sz="1100" dirty="0" smtClean="0"/>
                        <a:t>, </a:t>
                      </a:r>
                      <a:r>
                        <a:rPr lang="en-IN" sz="1800" kern="1200" dirty="0" smtClean="0">
                          <a:solidFill>
                            <a:schemeClr val="tx1"/>
                          </a:solidFill>
                          <a:effectLst/>
                          <a:latin typeface="+mn-lt"/>
                          <a:ea typeface="+mn-ea"/>
                          <a:cs typeface="+mn-cs"/>
                        </a:rPr>
                        <a:t>2</a:t>
                      </a:r>
                      <a:r>
                        <a:rPr lang="en-IN" sz="1100" dirty="0" smtClean="0"/>
                        <a:t>, </a:t>
                      </a:r>
                      <a:r>
                        <a:rPr lang="en-IN" sz="1800" kern="1200" dirty="0" smtClean="0">
                          <a:solidFill>
                            <a:schemeClr val="tx1"/>
                          </a:solidFill>
                          <a:effectLst/>
                          <a:latin typeface="+mn-lt"/>
                          <a:ea typeface="+mn-ea"/>
                          <a:cs typeface="+mn-cs"/>
                        </a:rPr>
                        <a:t>3</a:t>
                      </a:r>
                      <a:r>
                        <a:rPr lang="en-IN" sz="1100" dirty="0" smtClean="0"/>
                        <a:t>)] </a:t>
                      </a:r>
                      <a:r>
                        <a:rPr lang="en-IN" sz="1800" kern="1200" dirty="0" smtClean="0">
                          <a:solidFill>
                            <a:schemeClr val="tx1"/>
                          </a:solidFill>
                          <a:effectLst/>
                          <a:latin typeface="+mn-lt"/>
                          <a:ea typeface="+mn-ea"/>
                          <a:cs typeface="+mn-cs"/>
                        </a:rPr>
                        <a:t>int</a:t>
                      </a:r>
                      <a:r>
                        <a:rPr lang="en-IN" sz="1100" dirty="0" smtClean="0"/>
                        <a:t> </a:t>
                      </a:r>
                      <a:r>
                        <a:rPr lang="en-IN" sz="1800" kern="1200" dirty="0" smtClean="0">
                          <a:solidFill>
                            <a:schemeClr val="tx1"/>
                          </a:solidFill>
                          <a:effectLst/>
                          <a:latin typeface="+mn-lt"/>
                          <a:ea typeface="+mn-ea"/>
                          <a:cs typeface="+mn-cs"/>
                        </a:rPr>
                        <a:t>x</a:t>
                      </a:r>
                      <a:r>
                        <a:rPr lang="en-IN" sz="1100" dirty="0" smtClean="0"/>
                        <a:t>, [</a:t>
                      </a:r>
                      <a:r>
                        <a:rPr lang="en-IN" sz="1800" kern="1200" dirty="0" smtClean="0">
                          <a:solidFill>
                            <a:schemeClr val="tx1"/>
                          </a:solidFill>
                          <a:effectLst/>
                          <a:latin typeface="+mn-lt"/>
                          <a:ea typeface="+mn-ea"/>
                          <a:cs typeface="+mn-cs"/>
                        </a:rPr>
                        <a:t>Random</a:t>
                      </a:r>
                      <a:r>
                        <a:rPr lang="en-IN" sz="1100" dirty="0" smtClean="0"/>
                        <a:t>(</a:t>
                      </a:r>
                      <a:r>
                        <a:rPr lang="en-IN" sz="1800" kern="1200" dirty="0" smtClean="0">
                          <a:solidFill>
                            <a:schemeClr val="tx1"/>
                          </a:solidFill>
                          <a:effectLst/>
                          <a:latin typeface="+mn-lt"/>
                          <a:ea typeface="+mn-ea"/>
                          <a:cs typeface="+mn-cs"/>
                        </a:rPr>
                        <a:t>-1.0</a:t>
                      </a:r>
                      <a:r>
                        <a:rPr lang="en-IN" sz="1100" dirty="0" smtClean="0"/>
                        <a:t>, </a:t>
                      </a:r>
                      <a:r>
                        <a:rPr lang="en-IN" sz="1800" kern="1200" dirty="0" smtClean="0">
                          <a:solidFill>
                            <a:schemeClr val="tx1"/>
                          </a:solidFill>
                          <a:effectLst/>
                          <a:latin typeface="+mn-lt"/>
                          <a:ea typeface="+mn-ea"/>
                          <a:cs typeface="+mn-cs"/>
                        </a:rPr>
                        <a:t>1.0</a:t>
                      </a:r>
                      <a:r>
                        <a:rPr lang="en-IN" sz="1100" dirty="0" smtClean="0"/>
                        <a:t>, </a:t>
                      </a:r>
                      <a:r>
                        <a:rPr lang="en-IN" sz="1800" kern="1200" dirty="0" smtClean="0">
                          <a:solidFill>
                            <a:schemeClr val="tx1"/>
                          </a:solidFill>
                          <a:effectLst/>
                          <a:latin typeface="+mn-lt"/>
                          <a:ea typeface="+mn-ea"/>
                          <a:cs typeface="+mn-cs"/>
                        </a:rPr>
                        <a:t>5</a:t>
                      </a:r>
                      <a:r>
                        <a:rPr lang="en-IN" sz="1100" dirty="0" smtClean="0"/>
                        <a:t>)] </a:t>
                      </a:r>
                      <a:r>
                        <a:rPr lang="en-IN" sz="1800" kern="1200" dirty="0" smtClean="0">
                          <a:solidFill>
                            <a:schemeClr val="tx1"/>
                          </a:solidFill>
                          <a:effectLst/>
                          <a:latin typeface="+mn-lt"/>
                          <a:ea typeface="+mn-ea"/>
                          <a:cs typeface="+mn-cs"/>
                        </a:rPr>
                        <a:t>double</a:t>
                      </a:r>
                      <a:r>
                        <a:rPr lang="en-IN" sz="1100" dirty="0" smtClean="0"/>
                        <a:t> </a:t>
                      </a:r>
                      <a:r>
                        <a:rPr lang="en-IN" sz="1800" kern="1200" dirty="0" smtClean="0">
                          <a:solidFill>
                            <a:schemeClr val="tx1"/>
                          </a:solidFill>
                          <a:effectLst/>
                          <a:latin typeface="+mn-lt"/>
                          <a:ea typeface="+mn-ea"/>
                          <a:cs typeface="+mn-cs"/>
                        </a:rPr>
                        <a:t>d</a:t>
                      </a:r>
                      <a:r>
                        <a:rPr lang="en-IN" sz="1100" dirty="0" smtClean="0"/>
                        <a:t>)</a:t>
                      </a:r>
                      <a:endParaRPr lang="en-US" sz="1100" dirty="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42069">
                <a:tc>
                  <a:txBody>
                    <a:bodyPr/>
                    <a:lstStyle/>
                    <a:p>
                      <a:r>
                        <a:rPr lang="en-IN" sz="1100" u="none" strike="noStrike">
                          <a:solidFill>
                            <a:srgbClr val="0366D6"/>
                          </a:solidFill>
                          <a:effectLst/>
                          <a:hlinkClick r:id="rId7"/>
                        </a:rPr>
                        <a:t>Range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dirty="0">
                          <a:effectLst/>
                        </a:rPr>
                        <a:t>Specifies a range of values as arguments to a parameterized test</a:t>
                      </a:r>
                      <a:r>
                        <a:rPr lang="en-US" sz="1100" dirty="0" smtClean="0">
                          <a:effectLst/>
                        </a:rPr>
                        <a:t>.</a:t>
                      </a:r>
                    </a:p>
                    <a:p>
                      <a:r>
                        <a:rPr lang="fr-FR" sz="1800" kern="1200" dirty="0" smtClean="0">
                          <a:solidFill>
                            <a:schemeClr val="tx1"/>
                          </a:solidFill>
                          <a:effectLst/>
                          <a:latin typeface="+mn-lt"/>
                          <a:ea typeface="+mn-ea"/>
                          <a:cs typeface="+mn-cs"/>
                        </a:rPr>
                        <a:t>public</a:t>
                      </a:r>
                      <a:r>
                        <a:rPr lang="fr-FR" sz="1100" dirty="0" smtClean="0"/>
                        <a:t> </a:t>
                      </a:r>
                      <a:r>
                        <a:rPr lang="fr-FR" sz="1800" kern="1200" dirty="0" err="1" smtClean="0">
                          <a:solidFill>
                            <a:schemeClr val="tx1"/>
                          </a:solidFill>
                          <a:effectLst/>
                          <a:latin typeface="+mn-lt"/>
                          <a:ea typeface="+mn-ea"/>
                          <a:cs typeface="+mn-cs"/>
                        </a:rPr>
                        <a:t>void</a:t>
                      </a:r>
                      <a:r>
                        <a:rPr lang="fr-FR" sz="1100" dirty="0" smtClean="0"/>
                        <a:t> </a:t>
                      </a:r>
                      <a:r>
                        <a:rPr lang="fr-FR" sz="1800" kern="1200" dirty="0" err="1" smtClean="0">
                          <a:solidFill>
                            <a:schemeClr val="tx1"/>
                          </a:solidFill>
                          <a:effectLst/>
                          <a:latin typeface="+mn-lt"/>
                          <a:ea typeface="+mn-ea"/>
                          <a:cs typeface="+mn-cs"/>
                        </a:rPr>
                        <a:t>MyTest</a:t>
                      </a:r>
                      <a:r>
                        <a:rPr lang="fr-FR" sz="1100" dirty="0" smtClean="0"/>
                        <a:t>( [</a:t>
                      </a:r>
                      <a:r>
                        <a:rPr lang="fr-FR" sz="1800" kern="1200" dirty="0" smtClean="0">
                          <a:solidFill>
                            <a:schemeClr val="tx1"/>
                          </a:solidFill>
                          <a:effectLst/>
                          <a:latin typeface="+mn-lt"/>
                          <a:ea typeface="+mn-ea"/>
                          <a:cs typeface="+mn-cs"/>
                        </a:rPr>
                        <a:t>Values</a:t>
                      </a:r>
                      <a:r>
                        <a:rPr lang="fr-FR" sz="1100" dirty="0" smtClean="0"/>
                        <a:t>(</a:t>
                      </a:r>
                      <a:r>
                        <a:rPr lang="fr-FR" sz="1800" kern="1200" dirty="0" smtClean="0">
                          <a:solidFill>
                            <a:schemeClr val="tx1"/>
                          </a:solidFill>
                          <a:effectLst/>
                          <a:latin typeface="+mn-lt"/>
                          <a:ea typeface="+mn-ea"/>
                          <a:cs typeface="+mn-cs"/>
                        </a:rPr>
                        <a:t>1</a:t>
                      </a:r>
                      <a:r>
                        <a:rPr lang="fr-FR" sz="1100" dirty="0" smtClean="0"/>
                        <a:t>, </a:t>
                      </a:r>
                      <a:r>
                        <a:rPr lang="fr-FR" sz="1800" kern="1200" dirty="0" smtClean="0">
                          <a:solidFill>
                            <a:schemeClr val="tx1"/>
                          </a:solidFill>
                          <a:effectLst/>
                          <a:latin typeface="+mn-lt"/>
                          <a:ea typeface="+mn-ea"/>
                          <a:cs typeface="+mn-cs"/>
                        </a:rPr>
                        <a:t>2</a:t>
                      </a:r>
                      <a:r>
                        <a:rPr lang="fr-FR" sz="1100" dirty="0" smtClean="0"/>
                        <a:t>, </a:t>
                      </a:r>
                      <a:r>
                        <a:rPr lang="fr-FR" sz="1800" kern="1200" dirty="0" smtClean="0">
                          <a:solidFill>
                            <a:schemeClr val="tx1"/>
                          </a:solidFill>
                          <a:effectLst/>
                          <a:latin typeface="+mn-lt"/>
                          <a:ea typeface="+mn-ea"/>
                          <a:cs typeface="+mn-cs"/>
                        </a:rPr>
                        <a:t>3</a:t>
                      </a:r>
                      <a:r>
                        <a:rPr lang="fr-FR" sz="1100" dirty="0" smtClean="0"/>
                        <a:t>)] </a:t>
                      </a:r>
                      <a:r>
                        <a:rPr lang="fr-FR" sz="1800" kern="1200" dirty="0" err="1" smtClean="0">
                          <a:solidFill>
                            <a:schemeClr val="tx1"/>
                          </a:solidFill>
                          <a:effectLst/>
                          <a:latin typeface="+mn-lt"/>
                          <a:ea typeface="+mn-ea"/>
                          <a:cs typeface="+mn-cs"/>
                        </a:rPr>
                        <a:t>int</a:t>
                      </a:r>
                      <a:r>
                        <a:rPr lang="fr-FR" sz="1100" dirty="0" smtClean="0"/>
                        <a:t> </a:t>
                      </a:r>
                      <a:r>
                        <a:rPr lang="fr-FR" sz="1800" kern="1200" dirty="0" smtClean="0">
                          <a:solidFill>
                            <a:schemeClr val="tx1"/>
                          </a:solidFill>
                          <a:effectLst/>
                          <a:latin typeface="+mn-lt"/>
                          <a:ea typeface="+mn-ea"/>
                          <a:cs typeface="+mn-cs"/>
                        </a:rPr>
                        <a:t>x</a:t>
                      </a:r>
                      <a:r>
                        <a:rPr lang="fr-FR" sz="1100" dirty="0" smtClean="0"/>
                        <a:t>, [</a:t>
                      </a:r>
                      <a:r>
                        <a:rPr lang="fr-FR" sz="1800" kern="1200" dirty="0" smtClean="0">
                          <a:solidFill>
                            <a:schemeClr val="tx1"/>
                          </a:solidFill>
                          <a:effectLst/>
                          <a:latin typeface="+mn-lt"/>
                          <a:ea typeface="+mn-ea"/>
                          <a:cs typeface="+mn-cs"/>
                        </a:rPr>
                        <a:t>Range</a:t>
                      </a:r>
                      <a:r>
                        <a:rPr lang="fr-FR" sz="1100" dirty="0" smtClean="0"/>
                        <a:t>(</a:t>
                      </a:r>
                      <a:r>
                        <a:rPr lang="fr-FR" sz="1800" kern="1200" dirty="0" smtClean="0">
                          <a:solidFill>
                            <a:schemeClr val="tx1"/>
                          </a:solidFill>
                          <a:effectLst/>
                          <a:latin typeface="+mn-lt"/>
                          <a:ea typeface="+mn-ea"/>
                          <a:cs typeface="+mn-cs"/>
                        </a:rPr>
                        <a:t>0.2</a:t>
                      </a:r>
                      <a:r>
                        <a:rPr lang="fr-FR" sz="1100" dirty="0" smtClean="0"/>
                        <a:t>, </a:t>
                      </a:r>
                      <a:r>
                        <a:rPr lang="fr-FR" sz="1800" kern="1200" dirty="0" smtClean="0">
                          <a:solidFill>
                            <a:schemeClr val="tx1"/>
                          </a:solidFill>
                          <a:effectLst/>
                          <a:latin typeface="+mn-lt"/>
                          <a:ea typeface="+mn-ea"/>
                          <a:cs typeface="+mn-cs"/>
                        </a:rPr>
                        <a:t>0.6</a:t>
                      </a:r>
                      <a:r>
                        <a:rPr lang="fr-FR" sz="1100" dirty="0" smtClean="0"/>
                        <a:t>, </a:t>
                      </a:r>
                      <a:r>
                        <a:rPr lang="fr-FR" sz="1800" kern="1200" dirty="0" smtClean="0">
                          <a:solidFill>
                            <a:schemeClr val="tx1"/>
                          </a:solidFill>
                          <a:effectLst/>
                          <a:latin typeface="+mn-lt"/>
                          <a:ea typeface="+mn-ea"/>
                          <a:cs typeface="+mn-cs"/>
                        </a:rPr>
                        <a:t>0.2</a:t>
                      </a:r>
                      <a:r>
                        <a:rPr lang="fr-FR" sz="1100" dirty="0" smtClean="0"/>
                        <a:t>)] </a:t>
                      </a:r>
                      <a:r>
                        <a:rPr lang="fr-FR" sz="1800" kern="1200" dirty="0" smtClean="0">
                          <a:solidFill>
                            <a:schemeClr val="tx1"/>
                          </a:solidFill>
                          <a:effectLst/>
                          <a:latin typeface="+mn-lt"/>
                          <a:ea typeface="+mn-ea"/>
                          <a:cs typeface="+mn-cs"/>
                        </a:rPr>
                        <a:t>double</a:t>
                      </a:r>
                      <a:r>
                        <a:rPr lang="fr-FR" sz="1100" dirty="0" smtClean="0"/>
                        <a:t> </a:t>
                      </a:r>
                      <a:r>
                        <a:rPr lang="fr-FR" sz="1800" kern="1200" dirty="0" smtClean="0">
                          <a:solidFill>
                            <a:schemeClr val="tx1"/>
                          </a:solidFill>
                          <a:effectLst/>
                          <a:latin typeface="+mn-lt"/>
                          <a:ea typeface="+mn-ea"/>
                          <a:cs typeface="+mn-cs"/>
                        </a:rPr>
                        <a:t>d</a:t>
                      </a:r>
                      <a:r>
                        <a:rPr lang="fr-FR" sz="1100" dirty="0" smtClean="0"/>
                        <a:t>)</a:t>
                      </a:r>
                      <a:endParaRPr lang="en-US" sz="1100" dirty="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704689">
                <a:tc>
                  <a:txBody>
                    <a:bodyPr/>
                    <a:lstStyle/>
                    <a:p>
                      <a:r>
                        <a:rPr lang="en-IN" sz="1100" u="none" strike="noStrike">
                          <a:solidFill>
                            <a:srgbClr val="0366D6"/>
                          </a:solidFill>
                          <a:effectLst/>
                          <a:hlinkClick r:id="rId8"/>
                        </a:rPr>
                        <a:t>Repeat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Specifies that the decorated method should be executed multiple times.</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704689">
                <a:tc>
                  <a:txBody>
                    <a:bodyPr/>
                    <a:lstStyle/>
                    <a:p>
                      <a:r>
                        <a:rPr lang="en-IN" sz="1100" u="none" strike="noStrike">
                          <a:solidFill>
                            <a:srgbClr val="0366D6"/>
                          </a:solidFill>
                          <a:effectLst/>
                          <a:hlinkClick r:id="rId9"/>
                        </a:rPr>
                        <a:t>RequiresThread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dirty="0">
                          <a:effectLst/>
                        </a:rPr>
                        <a:t>Indicates that a test method, class or assembly should be run on a separate thread.</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2278945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469626865"/>
              </p:ext>
            </p:extLst>
          </p:nvPr>
        </p:nvGraphicFramePr>
        <p:xfrm>
          <a:off x="529670" y="1371600"/>
          <a:ext cx="8149566" cy="4824411"/>
        </p:xfrm>
        <a:graphic>
          <a:graphicData uri="http://schemas.openxmlformats.org/drawingml/2006/table">
            <a:tbl>
              <a:tblPr/>
              <a:tblGrid>
                <a:gridCol w="4074783"/>
                <a:gridCol w="4074783"/>
              </a:tblGrid>
              <a:tr h="704689">
                <a:tc>
                  <a:txBody>
                    <a:bodyPr/>
                    <a:lstStyle/>
                    <a:p>
                      <a:r>
                        <a:rPr lang="en-IN" sz="1100" u="none" strike="noStrike">
                          <a:solidFill>
                            <a:srgbClr val="0366D6"/>
                          </a:solidFill>
                          <a:effectLst/>
                          <a:hlinkClick r:id="rId2"/>
                        </a:rPr>
                        <a:t>Retry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Causes a test to be rerun if it fails, up to a maximum number of times.</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704689">
                <a:tc>
                  <a:txBody>
                    <a:bodyPr/>
                    <a:lstStyle/>
                    <a:p>
                      <a:r>
                        <a:rPr lang="en-IN" sz="1100" u="none" strike="noStrike">
                          <a:solidFill>
                            <a:srgbClr val="0366D6"/>
                          </a:solidFill>
                          <a:effectLst/>
                          <a:hlinkClick r:id="rId3"/>
                        </a:rPr>
                        <a:t>Sequential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a:effectLst/>
                        </a:rPr>
                        <a:t>Generates test cases using values in the order provided, without additional combinations.</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379448">
                <a:tc>
                  <a:txBody>
                    <a:bodyPr/>
                    <a:lstStyle/>
                    <a:p>
                      <a:r>
                        <a:rPr lang="en-IN" sz="1100" u="none" strike="noStrike">
                          <a:solidFill>
                            <a:srgbClr val="0366D6"/>
                          </a:solidFill>
                          <a:effectLst/>
                          <a:hlinkClick r:id="rId4"/>
                        </a:rPr>
                        <a:t>SetCulture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Sets the current Culture for the duration of a test.</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42069">
                <a:tc>
                  <a:txBody>
                    <a:bodyPr/>
                    <a:lstStyle/>
                    <a:p>
                      <a:r>
                        <a:rPr lang="en-IN" sz="1100" u="none" strike="noStrike">
                          <a:solidFill>
                            <a:srgbClr val="0366D6"/>
                          </a:solidFill>
                          <a:effectLst/>
                          <a:hlinkClick r:id="rId5"/>
                        </a:rPr>
                        <a:t>SetUICulture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a:effectLst/>
                        </a:rPr>
                        <a:t>Sets the current UI Culture for the duration of a test.</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704689">
                <a:tc>
                  <a:txBody>
                    <a:bodyPr/>
                    <a:lstStyle/>
                    <a:p>
                      <a:r>
                        <a:rPr lang="en-IN" sz="1100" u="none" strike="noStrike">
                          <a:solidFill>
                            <a:srgbClr val="0366D6"/>
                          </a:solidFill>
                          <a:effectLst/>
                          <a:hlinkClick r:id="rId6"/>
                        </a:rPr>
                        <a:t>SetUp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Indicates a method of a TestFixture called just before each test method.</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704689">
                <a:tc>
                  <a:txBody>
                    <a:bodyPr/>
                    <a:lstStyle/>
                    <a:p>
                      <a:r>
                        <a:rPr lang="en-IN" sz="1100" u="none" strike="noStrike">
                          <a:solidFill>
                            <a:srgbClr val="0366D6"/>
                          </a:solidFill>
                          <a:effectLst/>
                          <a:hlinkClick r:id="rId7"/>
                        </a:rPr>
                        <a:t>SetUpFixture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a:effectLst/>
                        </a:rPr>
                        <a:t>Marks a class with one-time setup or teardown methods for all the test fixtures in a namespace.</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542069">
                <a:tc>
                  <a:txBody>
                    <a:bodyPr/>
                    <a:lstStyle/>
                    <a:p>
                      <a:r>
                        <a:rPr lang="en-IN" sz="1100" u="none" strike="noStrike">
                          <a:solidFill>
                            <a:srgbClr val="0366D6"/>
                          </a:solidFill>
                          <a:effectLst/>
                          <a:hlinkClick r:id="rId8"/>
                        </a:rPr>
                        <a:t>SingleThreaded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100">
                          <a:effectLst/>
                        </a:rPr>
                        <a:t>Marks a fixture that requires all its tests to run on the same thread.</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542069">
                <a:tc>
                  <a:txBody>
                    <a:bodyPr/>
                    <a:lstStyle/>
                    <a:p>
                      <a:r>
                        <a:rPr lang="en-IN" sz="1100" u="none" strike="noStrike">
                          <a:solidFill>
                            <a:srgbClr val="0366D6"/>
                          </a:solidFill>
                          <a:effectLst/>
                          <a:hlinkClick r:id="rId9"/>
                        </a:rPr>
                        <a:t>TearDown Attribute</a:t>
                      </a:r>
                      <a:endParaRPr lang="en-IN" sz="1100">
                        <a:effectLst/>
                      </a:endParaRP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100" dirty="0">
                          <a:effectLst/>
                        </a:rPr>
                        <a:t>Indicates a method of a </a:t>
                      </a:r>
                      <a:r>
                        <a:rPr lang="en-US" sz="1100" dirty="0" err="1">
                          <a:effectLst/>
                        </a:rPr>
                        <a:t>TestFixture</a:t>
                      </a:r>
                      <a:r>
                        <a:rPr lang="en-US" sz="1100" dirty="0">
                          <a:effectLst/>
                        </a:rPr>
                        <a:t> called just after each test method.</a:t>
                      </a:r>
                    </a:p>
                  </a:txBody>
                  <a:tcPr marL="58724" marR="58724" marT="27103" marB="27103"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696261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Attributes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857307675"/>
              </p:ext>
            </p:extLst>
          </p:nvPr>
        </p:nvGraphicFramePr>
        <p:xfrm>
          <a:off x="512894" y="1295400"/>
          <a:ext cx="8326306" cy="5304877"/>
        </p:xfrm>
        <a:graphic>
          <a:graphicData uri="http://schemas.openxmlformats.org/drawingml/2006/table">
            <a:tbl>
              <a:tblPr/>
              <a:tblGrid>
                <a:gridCol w="2822314"/>
                <a:gridCol w="5503992"/>
              </a:tblGrid>
              <a:tr h="431228">
                <a:tc>
                  <a:txBody>
                    <a:bodyPr/>
                    <a:lstStyle/>
                    <a:p>
                      <a:r>
                        <a:rPr lang="en-IN" sz="1400" u="none" strike="noStrike" dirty="0">
                          <a:solidFill>
                            <a:srgbClr val="0366D6"/>
                          </a:solidFill>
                          <a:effectLst/>
                          <a:hlinkClick r:id="rId2"/>
                        </a:rPr>
                        <a:t>Test Attribute</a:t>
                      </a:r>
                      <a:endParaRPr lang="en-IN" sz="1400" dirty="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Marks a method of a TestFixture that represents a test.</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42271">
                <a:tc>
                  <a:txBody>
                    <a:bodyPr/>
                    <a:lstStyle/>
                    <a:p>
                      <a:r>
                        <a:rPr lang="en-IN" sz="1400" u="none" strike="noStrike">
                          <a:solidFill>
                            <a:srgbClr val="0366D6"/>
                          </a:solidFill>
                          <a:effectLst/>
                          <a:hlinkClick r:id="rId3"/>
                        </a:rPr>
                        <a:t>TestCase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Marks a method with parameters as a test and provides inline arguments.</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442271">
                <a:tc>
                  <a:txBody>
                    <a:bodyPr/>
                    <a:lstStyle/>
                    <a:p>
                      <a:r>
                        <a:rPr lang="en-IN" sz="1400" u="none" strike="noStrike">
                          <a:solidFill>
                            <a:srgbClr val="0366D6"/>
                          </a:solidFill>
                          <a:effectLst/>
                          <a:hlinkClick r:id="rId4"/>
                        </a:rPr>
                        <a:t>TestCaseSource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Marks a method with parameters as a test and provides a source of arguments.</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42271">
                <a:tc>
                  <a:txBody>
                    <a:bodyPr/>
                    <a:lstStyle/>
                    <a:p>
                      <a:r>
                        <a:rPr lang="en-IN" sz="1400" u="none" strike="noStrike">
                          <a:solidFill>
                            <a:srgbClr val="0366D6"/>
                          </a:solidFill>
                          <a:effectLst/>
                          <a:hlinkClick r:id="rId5"/>
                        </a:rPr>
                        <a:t>TestFixture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Marks a class as a test fixture and may provide inline constructor arguments.</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340209">
                <a:tc>
                  <a:txBody>
                    <a:bodyPr/>
                    <a:lstStyle/>
                    <a:p>
                      <a:r>
                        <a:rPr lang="en-IN" sz="1400" u="none" strike="noStrike">
                          <a:solidFill>
                            <a:srgbClr val="0366D6"/>
                          </a:solidFill>
                          <a:effectLst/>
                          <a:hlinkClick r:id="rId6"/>
                        </a:rPr>
                        <a:t>TestFixtureSetup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Deprecated synonym for </a:t>
                      </a:r>
                      <a:r>
                        <a:rPr lang="en-US" sz="1400" u="none" strike="noStrike">
                          <a:solidFill>
                            <a:srgbClr val="0366D6"/>
                          </a:solidFill>
                          <a:effectLst/>
                          <a:hlinkClick r:id="rId7"/>
                        </a:rPr>
                        <a:t>OneTimeSetUp Attribute</a:t>
                      </a:r>
                      <a:r>
                        <a:rPr lang="en-US" sz="1400">
                          <a:effectLst/>
                        </a:rPr>
                        <a:t>.</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42271">
                <a:tc>
                  <a:txBody>
                    <a:bodyPr/>
                    <a:lstStyle/>
                    <a:p>
                      <a:r>
                        <a:rPr lang="en-IN" sz="1400" u="none" strike="noStrike">
                          <a:solidFill>
                            <a:srgbClr val="0366D6"/>
                          </a:solidFill>
                          <a:effectLst/>
                          <a:hlinkClick r:id="rId8"/>
                        </a:rPr>
                        <a:t>TestFixtureSource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Marks a class as a test fixture and provides a source for constructor arguments.</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431228">
                <a:tc>
                  <a:txBody>
                    <a:bodyPr/>
                    <a:lstStyle/>
                    <a:p>
                      <a:r>
                        <a:rPr lang="en-IN" sz="1400" u="none" strike="noStrike">
                          <a:solidFill>
                            <a:srgbClr val="0366D6"/>
                          </a:solidFill>
                          <a:effectLst/>
                          <a:hlinkClick r:id="rId9"/>
                        </a:rPr>
                        <a:t>TestFixtureTeardown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Deprecated synonym for </a:t>
                      </a:r>
                      <a:r>
                        <a:rPr lang="en-US" sz="1400" u="none" strike="noStrike">
                          <a:solidFill>
                            <a:srgbClr val="0366D6"/>
                          </a:solidFill>
                          <a:effectLst/>
                          <a:hlinkClick r:id="rId10"/>
                        </a:rPr>
                        <a:t>OneTimeTearDown Attribute</a:t>
                      </a:r>
                      <a:r>
                        <a:rPr lang="en-US" sz="1400">
                          <a:effectLst/>
                        </a:rPr>
                        <a:t>.</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31228">
                <a:tc>
                  <a:txBody>
                    <a:bodyPr/>
                    <a:lstStyle/>
                    <a:p>
                      <a:r>
                        <a:rPr lang="en-IN" sz="1400" u="none" strike="noStrike">
                          <a:solidFill>
                            <a:srgbClr val="0366D6"/>
                          </a:solidFill>
                          <a:effectLst/>
                          <a:hlinkClick r:id="rId11"/>
                        </a:rPr>
                        <a:t>TestOf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Indicates the name or Type of the class being tested.</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431228">
                <a:tc>
                  <a:txBody>
                    <a:bodyPr/>
                    <a:lstStyle/>
                    <a:p>
                      <a:r>
                        <a:rPr lang="en-IN" sz="1400" u="none" strike="noStrike" dirty="0">
                          <a:solidFill>
                            <a:srgbClr val="0366D6"/>
                          </a:solidFill>
                          <a:effectLst/>
                          <a:hlinkClick r:id="rId12"/>
                        </a:rPr>
                        <a:t>Theory Attribute</a:t>
                      </a:r>
                      <a:endParaRPr lang="en-IN" sz="1400" dirty="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Marks a test method as a Theory, a special kind of test in NUnit.</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31228">
                <a:tc>
                  <a:txBody>
                    <a:bodyPr/>
                    <a:lstStyle/>
                    <a:p>
                      <a:r>
                        <a:rPr lang="en-IN" sz="1400" u="none" strike="noStrike">
                          <a:solidFill>
                            <a:srgbClr val="0366D6"/>
                          </a:solidFill>
                          <a:effectLst/>
                          <a:hlinkClick r:id="rId13"/>
                        </a:rPr>
                        <a:t>Timeout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Provides a timeout value in milliseconds for test cases</a:t>
                      </a:r>
                      <a:r>
                        <a:rPr lang="en-US" sz="1400" dirty="0" smtClean="0">
                          <a:effectLst/>
                        </a:rPr>
                        <a:t>.</a:t>
                      </a:r>
                    </a:p>
                    <a:p>
                      <a:r>
                        <a:rPr lang="en-IN" sz="1400" dirty="0" smtClean="0"/>
                        <a:t>[</a:t>
                      </a:r>
                      <a:r>
                        <a:rPr lang="en-IN" sz="1800" kern="1200" dirty="0" smtClean="0">
                          <a:solidFill>
                            <a:schemeClr val="tx1"/>
                          </a:solidFill>
                          <a:effectLst/>
                          <a:latin typeface="+mn-lt"/>
                          <a:ea typeface="+mn-ea"/>
                          <a:cs typeface="+mn-cs"/>
                        </a:rPr>
                        <a:t>Test</a:t>
                      </a:r>
                      <a:r>
                        <a:rPr lang="en-IN" sz="1400" dirty="0" smtClean="0"/>
                        <a:t>, </a:t>
                      </a:r>
                      <a:r>
                        <a:rPr lang="en-IN" sz="1800" kern="1200" dirty="0" smtClean="0">
                          <a:solidFill>
                            <a:schemeClr val="tx1"/>
                          </a:solidFill>
                          <a:effectLst/>
                          <a:latin typeface="+mn-lt"/>
                          <a:ea typeface="+mn-ea"/>
                          <a:cs typeface="+mn-cs"/>
                        </a:rPr>
                        <a:t>Timeout</a:t>
                      </a:r>
                      <a:r>
                        <a:rPr lang="en-IN" sz="1400" dirty="0" smtClean="0"/>
                        <a:t>(</a:t>
                      </a:r>
                      <a:r>
                        <a:rPr lang="en-IN" sz="1800" kern="1200" dirty="0" smtClean="0">
                          <a:solidFill>
                            <a:schemeClr val="tx1"/>
                          </a:solidFill>
                          <a:effectLst/>
                          <a:latin typeface="+mn-lt"/>
                          <a:ea typeface="+mn-ea"/>
                          <a:cs typeface="+mn-cs"/>
                        </a:rPr>
                        <a:t>2000</a:t>
                      </a:r>
                      <a:r>
                        <a:rPr lang="en-IN" sz="1400" dirty="0" smtClean="0"/>
                        <a:t>)]</a:t>
                      </a:r>
                      <a:endParaRPr lang="en-US" sz="1400" dirty="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431228">
                <a:tc>
                  <a:txBody>
                    <a:bodyPr/>
                    <a:lstStyle/>
                    <a:p>
                      <a:r>
                        <a:rPr lang="en-IN" sz="1400" u="none" strike="noStrike">
                          <a:solidFill>
                            <a:srgbClr val="0366D6"/>
                          </a:solidFill>
                          <a:effectLst/>
                          <a:hlinkClick r:id="rId14"/>
                        </a:rPr>
                        <a:t>Values Attribute</a:t>
                      </a:r>
                      <a:endParaRPr lang="en-IN" sz="140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Provides a set of inline values for a parameter of a test method.</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431228">
                <a:tc>
                  <a:txBody>
                    <a:bodyPr/>
                    <a:lstStyle/>
                    <a:p>
                      <a:r>
                        <a:rPr lang="en-IN" sz="1400" u="none" strike="noStrike" dirty="0" err="1">
                          <a:solidFill>
                            <a:srgbClr val="0366D6"/>
                          </a:solidFill>
                          <a:effectLst/>
                          <a:hlinkClick r:id="rId15"/>
                        </a:rPr>
                        <a:t>ValueSource</a:t>
                      </a:r>
                      <a:r>
                        <a:rPr lang="en-IN" sz="1400" u="none" strike="noStrike" dirty="0">
                          <a:solidFill>
                            <a:srgbClr val="0366D6"/>
                          </a:solidFill>
                          <a:effectLst/>
                          <a:hlinkClick r:id="rId15"/>
                        </a:rPr>
                        <a:t> Attribute</a:t>
                      </a:r>
                      <a:endParaRPr lang="en-IN" sz="1400" dirty="0">
                        <a:effectLst/>
                      </a:endParaRP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Provides a source of values for a parameter of a test method.</a:t>
                      </a:r>
                    </a:p>
                  </a:txBody>
                  <a:tcPr marL="39594" marR="39594" marT="18274" marB="18274"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996025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Collection Constraints</a:t>
            </a:r>
            <a:endParaRPr lang="en-IN" dirty="0"/>
          </a:p>
        </p:txBody>
      </p:sp>
      <p:graphicFrame>
        <p:nvGraphicFramePr>
          <p:cNvPr id="10" name="Table 9"/>
          <p:cNvGraphicFramePr>
            <a:graphicFrameLocks noGrp="1"/>
          </p:cNvGraphicFramePr>
          <p:nvPr/>
        </p:nvGraphicFramePr>
        <p:xfrm>
          <a:off x="1866106" y="1598771"/>
          <a:ext cx="5410200" cy="438912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AllItemsConstraint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CollectionContainsConstraint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CollectionEquivalentConstraint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5"/>
                        </a:rPr>
                        <a:t>CollectionOrderedConstraint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6"/>
                        </a:rPr>
                        <a:t>CollectionSubsetConstraint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7"/>
                        </a:rPr>
                        <a:t>CollectionSupersetConstraint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8"/>
                        </a:rPr>
                        <a:t>EmptyCollectionConstraint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9"/>
                        </a:rPr>
                        <a:t>ExactCountConstraint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10"/>
                        </a:rPr>
                        <a:t>NoItemConstraint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11"/>
                        </a:rPr>
                        <a:t>SomeItemsConstraint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12"/>
                        </a:rPr>
                        <a:t>UniqueItemsConstraint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4474258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lstStyle/>
          <a:p>
            <a:r>
              <a:rPr lang="en-IN" dirty="0"/>
              <a:t>int[] </a:t>
            </a:r>
            <a:r>
              <a:rPr lang="en-IN" dirty="0" err="1"/>
              <a:t>iarray</a:t>
            </a:r>
            <a:r>
              <a:rPr lang="en-IN" dirty="0"/>
              <a:t> = new int[] { 1, 2, 3 };</a:t>
            </a:r>
          </a:p>
          <a:p>
            <a:r>
              <a:rPr lang="en-IN" dirty="0"/>
              <a:t>string[] </a:t>
            </a:r>
            <a:r>
              <a:rPr lang="en-IN" dirty="0" err="1"/>
              <a:t>sarray</a:t>
            </a:r>
            <a:r>
              <a:rPr lang="en-IN" dirty="0"/>
              <a:t> = new string[] { "a", "b", "c" };</a:t>
            </a:r>
          </a:p>
          <a:p>
            <a:r>
              <a:rPr lang="en-IN" dirty="0" err="1"/>
              <a:t>Assert.That</a:t>
            </a:r>
            <a:r>
              <a:rPr lang="en-IN" dirty="0"/>
              <a:t>(</a:t>
            </a:r>
            <a:r>
              <a:rPr lang="en-IN" dirty="0" err="1"/>
              <a:t>iarray</a:t>
            </a:r>
            <a:r>
              <a:rPr lang="en-IN" dirty="0"/>
              <a:t>, </a:t>
            </a:r>
            <a:r>
              <a:rPr lang="en-IN" dirty="0" err="1"/>
              <a:t>Is.All.Not.Null</a:t>
            </a:r>
            <a:r>
              <a:rPr lang="en-IN" dirty="0"/>
              <a:t>);</a:t>
            </a:r>
          </a:p>
          <a:p>
            <a:r>
              <a:rPr lang="en-IN" dirty="0" err="1"/>
              <a:t>Assert.That</a:t>
            </a:r>
            <a:r>
              <a:rPr lang="en-IN" dirty="0"/>
              <a:t>(</a:t>
            </a:r>
            <a:r>
              <a:rPr lang="en-IN" dirty="0" err="1"/>
              <a:t>sarray</a:t>
            </a:r>
            <a:r>
              <a:rPr lang="en-IN" dirty="0"/>
              <a:t>, </a:t>
            </a:r>
            <a:r>
              <a:rPr lang="en-IN" dirty="0" err="1"/>
              <a:t>Is.All.InstanceOf</a:t>
            </a:r>
            <a:r>
              <a:rPr lang="en-IN" dirty="0"/>
              <a:t>&lt;string&gt;());</a:t>
            </a:r>
          </a:p>
          <a:p>
            <a:r>
              <a:rPr lang="en-IN" dirty="0" err="1"/>
              <a:t>Assert.That</a:t>
            </a:r>
            <a:r>
              <a:rPr lang="en-IN" dirty="0"/>
              <a:t>(</a:t>
            </a:r>
            <a:r>
              <a:rPr lang="en-IN" dirty="0" err="1"/>
              <a:t>iarray</a:t>
            </a:r>
            <a:r>
              <a:rPr lang="en-IN" dirty="0"/>
              <a:t>, </a:t>
            </a:r>
            <a:r>
              <a:rPr lang="en-IN" dirty="0" err="1"/>
              <a:t>Is.All.GreaterThan</a:t>
            </a:r>
            <a:r>
              <a:rPr lang="en-IN" dirty="0"/>
              <a:t>(0));</a:t>
            </a:r>
          </a:p>
          <a:p>
            <a:r>
              <a:rPr lang="en-IN" dirty="0" err="1"/>
              <a:t>Assert.That</a:t>
            </a:r>
            <a:r>
              <a:rPr lang="en-IN" dirty="0"/>
              <a:t>(</a:t>
            </a:r>
            <a:r>
              <a:rPr lang="en-IN" dirty="0" err="1"/>
              <a:t>iarray</a:t>
            </a:r>
            <a:r>
              <a:rPr lang="en-IN" dirty="0"/>
              <a:t>, </a:t>
            </a:r>
            <a:r>
              <a:rPr lang="en-IN" dirty="0" err="1"/>
              <a:t>Has.All.GreaterThan</a:t>
            </a:r>
            <a:r>
              <a:rPr lang="en-IN" dirty="0"/>
              <a:t>(0));</a:t>
            </a:r>
          </a:p>
        </p:txBody>
      </p:sp>
      <p:sp>
        <p:nvSpPr>
          <p:cNvPr id="5" name="Title 4"/>
          <p:cNvSpPr>
            <a:spLocks noGrp="1"/>
          </p:cNvSpPr>
          <p:nvPr>
            <p:ph type="title"/>
          </p:nvPr>
        </p:nvSpPr>
        <p:spPr/>
        <p:txBody>
          <a:bodyPr/>
          <a:lstStyle/>
          <a:p>
            <a:r>
              <a:rPr lang="en-IN" dirty="0" smtClean="0"/>
              <a:t>All Items Constraint</a:t>
            </a:r>
            <a:endParaRPr lang="en-IN" dirty="0"/>
          </a:p>
        </p:txBody>
      </p:sp>
    </p:spTree>
    <p:extLst>
      <p:ext uri="{BB962C8B-B14F-4D97-AF65-F5344CB8AC3E}">
        <p14:creationId xmlns:p14="http://schemas.microsoft.com/office/powerpoint/2010/main" val="26571621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lstStyle/>
          <a:p>
            <a:r>
              <a:rPr lang="en-IN" dirty="0"/>
              <a:t>int[] </a:t>
            </a:r>
            <a:r>
              <a:rPr lang="en-IN" dirty="0" err="1"/>
              <a:t>iarray</a:t>
            </a:r>
            <a:r>
              <a:rPr lang="en-IN" dirty="0"/>
              <a:t> = new int[] { 1, 2, 3 };</a:t>
            </a:r>
          </a:p>
          <a:p>
            <a:r>
              <a:rPr lang="en-IN" dirty="0"/>
              <a:t>string[] </a:t>
            </a:r>
            <a:r>
              <a:rPr lang="en-IN" dirty="0" err="1"/>
              <a:t>sarray</a:t>
            </a:r>
            <a:r>
              <a:rPr lang="en-IN" dirty="0"/>
              <a:t> = new string[] { "a", "b", "c" };</a:t>
            </a:r>
          </a:p>
          <a:p>
            <a:r>
              <a:rPr lang="en-IN" dirty="0" err="1"/>
              <a:t>Assert.That</a:t>
            </a:r>
            <a:r>
              <a:rPr lang="en-IN" dirty="0"/>
              <a:t>(</a:t>
            </a:r>
            <a:r>
              <a:rPr lang="en-IN" dirty="0" err="1"/>
              <a:t>iarray</a:t>
            </a:r>
            <a:r>
              <a:rPr lang="en-IN" dirty="0"/>
              <a:t>, </a:t>
            </a:r>
            <a:r>
              <a:rPr lang="en-IN" dirty="0" err="1"/>
              <a:t>Has.Member</a:t>
            </a:r>
            <a:r>
              <a:rPr lang="en-IN" dirty="0"/>
              <a:t>(3));</a:t>
            </a:r>
          </a:p>
          <a:p>
            <a:r>
              <a:rPr lang="en-IN" dirty="0" err="1"/>
              <a:t>Assert.That</a:t>
            </a:r>
            <a:r>
              <a:rPr lang="en-IN" dirty="0"/>
              <a:t>(</a:t>
            </a:r>
            <a:r>
              <a:rPr lang="en-IN" dirty="0" err="1"/>
              <a:t>sarray</a:t>
            </a:r>
            <a:r>
              <a:rPr lang="en-IN" dirty="0"/>
              <a:t>, </a:t>
            </a:r>
            <a:r>
              <a:rPr lang="en-IN" dirty="0" err="1"/>
              <a:t>Has.Member</a:t>
            </a:r>
            <a:r>
              <a:rPr lang="en-IN" dirty="0"/>
              <a:t>("b"));</a:t>
            </a:r>
          </a:p>
          <a:p>
            <a:r>
              <a:rPr lang="en-IN" dirty="0" err="1"/>
              <a:t>Assert.That</a:t>
            </a:r>
            <a:r>
              <a:rPr lang="en-IN" dirty="0"/>
              <a:t>(</a:t>
            </a:r>
            <a:r>
              <a:rPr lang="en-IN" dirty="0" err="1"/>
              <a:t>sarray</a:t>
            </a:r>
            <a:r>
              <a:rPr lang="en-IN" dirty="0"/>
              <a:t>, </a:t>
            </a:r>
            <a:r>
              <a:rPr lang="en-IN" dirty="0" err="1"/>
              <a:t>Contains.Item</a:t>
            </a:r>
            <a:r>
              <a:rPr lang="en-IN" dirty="0"/>
              <a:t>("c"));</a:t>
            </a:r>
          </a:p>
          <a:p>
            <a:r>
              <a:rPr lang="en-IN" dirty="0" err="1"/>
              <a:t>Assert.That</a:t>
            </a:r>
            <a:r>
              <a:rPr lang="en-IN" dirty="0"/>
              <a:t>(</a:t>
            </a:r>
            <a:r>
              <a:rPr lang="en-IN" dirty="0" err="1"/>
              <a:t>sarray</a:t>
            </a:r>
            <a:r>
              <a:rPr lang="en-IN" dirty="0"/>
              <a:t>, </a:t>
            </a:r>
            <a:r>
              <a:rPr lang="en-IN" dirty="0" err="1"/>
              <a:t>Has.No.Member</a:t>
            </a:r>
            <a:r>
              <a:rPr lang="en-IN" dirty="0"/>
              <a:t>("x"));</a:t>
            </a:r>
          </a:p>
          <a:p>
            <a:r>
              <a:rPr lang="en-IN" dirty="0" err="1"/>
              <a:t>Assert.That</a:t>
            </a:r>
            <a:r>
              <a:rPr lang="en-IN" dirty="0"/>
              <a:t>(</a:t>
            </a:r>
            <a:r>
              <a:rPr lang="en-IN" dirty="0" err="1"/>
              <a:t>iarray</a:t>
            </a:r>
            <a:r>
              <a:rPr lang="en-IN" dirty="0"/>
              <a:t>, </a:t>
            </a:r>
            <a:r>
              <a:rPr lang="en-IN" dirty="0" err="1"/>
              <a:t>Does.Contain</a:t>
            </a:r>
            <a:r>
              <a:rPr lang="en-IN" dirty="0"/>
              <a:t>(3));</a:t>
            </a:r>
          </a:p>
        </p:txBody>
      </p:sp>
      <p:sp>
        <p:nvSpPr>
          <p:cNvPr id="5" name="Title 4"/>
          <p:cNvSpPr>
            <a:spLocks noGrp="1"/>
          </p:cNvSpPr>
          <p:nvPr>
            <p:ph type="title"/>
          </p:nvPr>
        </p:nvSpPr>
        <p:spPr/>
        <p:txBody>
          <a:bodyPr/>
          <a:lstStyle/>
          <a:p>
            <a:r>
              <a:rPr lang="en-IN" dirty="0" smtClean="0"/>
              <a:t>Collection Contains Constraint</a:t>
            </a:r>
            <a:endParaRPr lang="en-IN" dirty="0"/>
          </a:p>
        </p:txBody>
      </p:sp>
    </p:spTree>
    <p:extLst>
      <p:ext uri="{BB962C8B-B14F-4D97-AF65-F5344CB8AC3E}">
        <p14:creationId xmlns:p14="http://schemas.microsoft.com/office/powerpoint/2010/main" val="22311700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lstStyle/>
          <a:p>
            <a:r>
              <a:rPr lang="en-IN" dirty="0"/>
              <a:t>int[] </a:t>
            </a:r>
            <a:r>
              <a:rPr lang="en-IN" dirty="0" err="1"/>
              <a:t>iarray</a:t>
            </a:r>
            <a:r>
              <a:rPr lang="en-IN" dirty="0"/>
              <a:t> = new int[] { 1, 2, 3 };</a:t>
            </a:r>
          </a:p>
          <a:p>
            <a:r>
              <a:rPr lang="en-IN" dirty="0"/>
              <a:t>string[] </a:t>
            </a:r>
            <a:r>
              <a:rPr lang="en-IN" dirty="0" err="1"/>
              <a:t>sarray</a:t>
            </a:r>
            <a:r>
              <a:rPr lang="en-IN" dirty="0"/>
              <a:t> = new string[] { "a", "b", "c" };</a:t>
            </a:r>
          </a:p>
          <a:p>
            <a:r>
              <a:rPr lang="en-IN" dirty="0" err="1"/>
              <a:t>Assert.That</a:t>
            </a:r>
            <a:r>
              <a:rPr lang="en-IN" dirty="0"/>
              <a:t>(new string[] { "c", "a", "b" }, </a:t>
            </a:r>
            <a:r>
              <a:rPr lang="en-IN" dirty="0" err="1"/>
              <a:t>Is.EquivalentTo</a:t>
            </a:r>
            <a:r>
              <a:rPr lang="en-IN" dirty="0"/>
              <a:t>(</a:t>
            </a:r>
            <a:r>
              <a:rPr lang="en-IN" dirty="0" err="1"/>
              <a:t>sarray</a:t>
            </a:r>
            <a:r>
              <a:rPr lang="en-IN" dirty="0"/>
              <a:t>));</a:t>
            </a:r>
          </a:p>
          <a:p>
            <a:r>
              <a:rPr lang="en-IN" dirty="0" err="1"/>
              <a:t>Assert.That</a:t>
            </a:r>
            <a:r>
              <a:rPr lang="en-IN" dirty="0"/>
              <a:t>(new int[] { 1, 2, 2 }, </a:t>
            </a:r>
            <a:r>
              <a:rPr lang="en-IN" dirty="0" err="1"/>
              <a:t>Is.Not.EquivalentTo</a:t>
            </a:r>
            <a:r>
              <a:rPr lang="en-IN" dirty="0"/>
              <a:t>(</a:t>
            </a:r>
            <a:r>
              <a:rPr lang="en-IN" dirty="0" err="1"/>
              <a:t>iarray</a:t>
            </a:r>
            <a:r>
              <a:rPr lang="en-IN" dirty="0"/>
              <a:t>));</a:t>
            </a:r>
          </a:p>
        </p:txBody>
      </p:sp>
      <p:sp>
        <p:nvSpPr>
          <p:cNvPr id="5" name="Title 4"/>
          <p:cNvSpPr>
            <a:spLocks noGrp="1"/>
          </p:cNvSpPr>
          <p:nvPr>
            <p:ph type="title"/>
          </p:nvPr>
        </p:nvSpPr>
        <p:spPr/>
        <p:txBody>
          <a:bodyPr/>
          <a:lstStyle/>
          <a:p>
            <a:r>
              <a:rPr lang="en-IN" dirty="0" smtClean="0"/>
              <a:t>Collection Equality Constraint</a:t>
            </a:r>
            <a:endParaRPr lang="en-IN" dirty="0"/>
          </a:p>
        </p:txBody>
      </p:sp>
    </p:spTree>
    <p:extLst>
      <p:ext uri="{BB962C8B-B14F-4D97-AF65-F5344CB8AC3E}">
        <p14:creationId xmlns:p14="http://schemas.microsoft.com/office/powerpoint/2010/main" val="426295677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IN" dirty="0"/>
              <a:t>int[] </a:t>
            </a:r>
            <a:r>
              <a:rPr lang="en-IN" dirty="0" err="1"/>
              <a:t>iarray</a:t>
            </a:r>
            <a:r>
              <a:rPr lang="en-IN" dirty="0"/>
              <a:t> = new int[] { 1, 2, 3 };</a:t>
            </a:r>
          </a:p>
          <a:p>
            <a:r>
              <a:rPr lang="en-IN" dirty="0" err="1"/>
              <a:t>Assert.That</a:t>
            </a:r>
            <a:r>
              <a:rPr lang="en-IN" dirty="0"/>
              <a:t>(</a:t>
            </a:r>
            <a:r>
              <a:rPr lang="en-IN" dirty="0" err="1"/>
              <a:t>iarray</a:t>
            </a:r>
            <a:r>
              <a:rPr lang="en-IN" dirty="0"/>
              <a:t>, </a:t>
            </a:r>
            <a:r>
              <a:rPr lang="en-IN" dirty="0" err="1"/>
              <a:t>Is.Ordered</a:t>
            </a:r>
            <a:r>
              <a:rPr lang="en-IN" dirty="0" smtClean="0"/>
              <a:t>);</a:t>
            </a:r>
            <a:endParaRPr lang="en-IN" dirty="0"/>
          </a:p>
          <a:p>
            <a:r>
              <a:rPr lang="en-IN" dirty="0"/>
              <a:t>string[] </a:t>
            </a:r>
            <a:r>
              <a:rPr lang="en-IN" dirty="0" err="1"/>
              <a:t>sarray</a:t>
            </a:r>
            <a:r>
              <a:rPr lang="en-IN" dirty="0"/>
              <a:t> = new string[] { "c", "b", "a" };</a:t>
            </a:r>
          </a:p>
          <a:p>
            <a:r>
              <a:rPr lang="en-IN" dirty="0" err="1"/>
              <a:t>Assert.That</a:t>
            </a:r>
            <a:r>
              <a:rPr lang="en-IN" dirty="0"/>
              <a:t>(</a:t>
            </a:r>
            <a:r>
              <a:rPr lang="en-IN" dirty="0" err="1"/>
              <a:t>sarray</a:t>
            </a:r>
            <a:r>
              <a:rPr lang="en-IN" dirty="0"/>
              <a:t>, </a:t>
            </a:r>
            <a:r>
              <a:rPr lang="en-IN" dirty="0" err="1"/>
              <a:t>Is.Ordered.Descending</a:t>
            </a:r>
            <a:r>
              <a:rPr lang="en-IN" dirty="0" smtClean="0"/>
              <a:t>);</a:t>
            </a:r>
          </a:p>
          <a:p>
            <a:r>
              <a:rPr lang="en-IN" dirty="0"/>
              <a:t>string[] </a:t>
            </a:r>
            <a:r>
              <a:rPr lang="en-IN" dirty="0" err="1"/>
              <a:t>sarray</a:t>
            </a:r>
            <a:r>
              <a:rPr lang="en-IN" dirty="0"/>
              <a:t> = new string[] ("a", "aa", "</a:t>
            </a:r>
            <a:r>
              <a:rPr lang="en-IN" dirty="0" err="1"/>
              <a:t>aaa</a:t>
            </a:r>
            <a:r>
              <a:rPr lang="en-IN" dirty="0"/>
              <a:t>");</a:t>
            </a:r>
          </a:p>
          <a:p>
            <a:r>
              <a:rPr lang="en-IN" dirty="0" err="1"/>
              <a:t>Assert.That</a:t>
            </a:r>
            <a:r>
              <a:rPr lang="en-IN" dirty="0"/>
              <a:t>(</a:t>
            </a:r>
            <a:r>
              <a:rPr lang="en-IN" dirty="0" err="1"/>
              <a:t>sarray</a:t>
            </a:r>
            <a:r>
              <a:rPr lang="en-IN" dirty="0"/>
              <a:t>, </a:t>
            </a:r>
            <a:r>
              <a:rPr lang="en-IN" dirty="0" err="1"/>
              <a:t>Is.Ordered.By</a:t>
            </a:r>
            <a:r>
              <a:rPr lang="en-IN" dirty="0"/>
              <a:t>("Length</a:t>
            </a:r>
            <a:r>
              <a:rPr lang="en-IN" dirty="0" smtClean="0"/>
              <a:t>"));</a:t>
            </a:r>
            <a:endParaRPr lang="en-IN" dirty="0"/>
          </a:p>
          <a:p>
            <a:r>
              <a:rPr lang="en-IN" dirty="0"/>
              <a:t>string[] sarray2 = new string[] ("</a:t>
            </a:r>
            <a:r>
              <a:rPr lang="en-IN" dirty="0" err="1"/>
              <a:t>aaa</a:t>
            </a:r>
            <a:r>
              <a:rPr lang="en-IN" dirty="0"/>
              <a:t>", "aa", "a");</a:t>
            </a:r>
          </a:p>
          <a:p>
            <a:r>
              <a:rPr lang="en-IN" dirty="0" err="1"/>
              <a:t>Assert.That</a:t>
            </a:r>
            <a:r>
              <a:rPr lang="en-IN" dirty="0"/>
              <a:t>(sarray2, </a:t>
            </a:r>
            <a:r>
              <a:rPr lang="en-IN" dirty="0" err="1"/>
              <a:t>Is.Ordered.Descending.By</a:t>
            </a:r>
            <a:r>
              <a:rPr lang="en-IN" dirty="0"/>
              <a:t>("Length"));</a:t>
            </a:r>
          </a:p>
        </p:txBody>
      </p:sp>
      <p:sp>
        <p:nvSpPr>
          <p:cNvPr id="5" name="Title 4"/>
          <p:cNvSpPr>
            <a:spLocks noGrp="1"/>
          </p:cNvSpPr>
          <p:nvPr>
            <p:ph type="title"/>
          </p:nvPr>
        </p:nvSpPr>
        <p:spPr/>
        <p:txBody>
          <a:bodyPr/>
          <a:lstStyle/>
          <a:p>
            <a:r>
              <a:rPr lang="en-IN" dirty="0" smtClean="0"/>
              <a:t>Collection Ordered Constraint</a:t>
            </a:r>
            <a:endParaRPr lang="en-IN" dirty="0"/>
          </a:p>
        </p:txBody>
      </p:sp>
    </p:spTree>
    <p:extLst>
      <p:ext uri="{BB962C8B-B14F-4D97-AF65-F5344CB8AC3E}">
        <p14:creationId xmlns:p14="http://schemas.microsoft.com/office/powerpoint/2010/main" val="21892730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int[] </a:t>
            </a:r>
            <a:r>
              <a:rPr lang="en-US" dirty="0" err="1"/>
              <a:t>iarray</a:t>
            </a:r>
            <a:r>
              <a:rPr lang="en-US" dirty="0"/>
              <a:t> = new int[] { 1, 3 };</a:t>
            </a:r>
          </a:p>
          <a:p>
            <a:r>
              <a:rPr lang="en-US" dirty="0" err="1"/>
              <a:t>Assert.That</a:t>
            </a:r>
            <a:r>
              <a:rPr lang="en-US" dirty="0"/>
              <a:t>(</a:t>
            </a:r>
            <a:r>
              <a:rPr lang="en-US" dirty="0" err="1"/>
              <a:t>iarray</a:t>
            </a:r>
            <a:r>
              <a:rPr lang="en-US" dirty="0"/>
              <a:t>, </a:t>
            </a:r>
            <a:r>
              <a:rPr lang="en-US" dirty="0" err="1"/>
              <a:t>Is.SubsetOf</a:t>
            </a:r>
            <a:r>
              <a:rPr lang="en-US" dirty="0"/>
              <a:t>(new int[] { 1, 2, 3 }));</a:t>
            </a:r>
            <a:endParaRPr lang="en-IN" dirty="0"/>
          </a:p>
        </p:txBody>
      </p:sp>
      <p:sp>
        <p:nvSpPr>
          <p:cNvPr id="5" name="Title 4"/>
          <p:cNvSpPr>
            <a:spLocks noGrp="1"/>
          </p:cNvSpPr>
          <p:nvPr>
            <p:ph type="title"/>
          </p:nvPr>
        </p:nvSpPr>
        <p:spPr/>
        <p:txBody>
          <a:bodyPr/>
          <a:lstStyle/>
          <a:p>
            <a:r>
              <a:rPr lang="en-IN" dirty="0" smtClean="0"/>
              <a:t>Collection Subset Constraint</a:t>
            </a:r>
            <a:endParaRPr lang="en-IN" dirty="0"/>
          </a:p>
        </p:txBody>
      </p:sp>
    </p:spTree>
    <p:extLst>
      <p:ext uri="{BB962C8B-B14F-4D97-AF65-F5344CB8AC3E}">
        <p14:creationId xmlns:p14="http://schemas.microsoft.com/office/powerpoint/2010/main" val="26626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as a technique for specifying your requirements and design before writing the actual program code. </a:t>
            </a:r>
            <a:endParaRPr lang="en-US" dirty="0" smtClean="0"/>
          </a:p>
          <a:p>
            <a:r>
              <a:rPr lang="en-US" dirty="0" smtClean="0"/>
              <a:t>The </a:t>
            </a:r>
            <a:r>
              <a:rPr lang="en-US" dirty="0"/>
              <a:t>second view takes a more pragmatic approach and sees TDD as a technique that helps programmers write better code</a:t>
            </a:r>
            <a:r>
              <a:rPr lang="en-US" dirty="0" smtClean="0"/>
              <a:t>.</a:t>
            </a:r>
          </a:p>
          <a:p>
            <a:r>
              <a:rPr lang="en-US" dirty="0" smtClean="0"/>
              <a:t>Regardless </a:t>
            </a:r>
            <a:r>
              <a:rPr lang="en-US" dirty="0"/>
              <a:t>of the view one takes, what TDD practitioners all agree on is that TDD will not only improve your code, but it will also improve the overall design and implementation of your software system.</a:t>
            </a:r>
            <a:endParaRPr lang="en-IN" dirty="0"/>
          </a:p>
        </p:txBody>
      </p:sp>
      <p:sp>
        <p:nvSpPr>
          <p:cNvPr id="3" name="Title 2"/>
          <p:cNvSpPr>
            <a:spLocks noGrp="1"/>
          </p:cNvSpPr>
          <p:nvPr>
            <p:ph type="title"/>
          </p:nvPr>
        </p:nvSpPr>
        <p:spPr/>
        <p:txBody>
          <a:bodyPr/>
          <a:lstStyle/>
          <a:p>
            <a:r>
              <a:rPr lang="en-IN" dirty="0" smtClean="0"/>
              <a:t>Why TDD</a:t>
            </a:r>
            <a:endParaRPr lang="en-IN" dirty="0"/>
          </a:p>
        </p:txBody>
      </p:sp>
    </p:spTree>
    <p:extLst>
      <p:ext uri="{BB962C8B-B14F-4D97-AF65-F5344CB8AC3E}">
        <p14:creationId xmlns:p14="http://schemas.microsoft.com/office/powerpoint/2010/main" val="17519275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err="1"/>
              <a:t>Assert.That</a:t>
            </a:r>
            <a:r>
              <a:rPr lang="en-US" dirty="0"/>
              <a:t>(new int[] { }, </a:t>
            </a:r>
            <a:r>
              <a:rPr lang="en-US" dirty="0" err="1"/>
              <a:t>Is.Empty</a:t>
            </a:r>
            <a:r>
              <a:rPr lang="en-US" dirty="0"/>
              <a:t>);</a:t>
            </a:r>
          </a:p>
          <a:p>
            <a:r>
              <a:rPr lang="en-US" dirty="0" err="1"/>
              <a:t>Assert.That</a:t>
            </a:r>
            <a:r>
              <a:rPr lang="en-US" dirty="0"/>
              <a:t>(new int[] { 1, 2, 3 }, </a:t>
            </a:r>
            <a:r>
              <a:rPr lang="en-US" dirty="0" err="1"/>
              <a:t>Is.Not.Empty</a:t>
            </a:r>
            <a:r>
              <a:rPr lang="en-US" dirty="0"/>
              <a:t>);</a:t>
            </a:r>
            <a:endParaRPr lang="en-IN" dirty="0"/>
          </a:p>
        </p:txBody>
      </p:sp>
      <p:sp>
        <p:nvSpPr>
          <p:cNvPr id="5" name="Title 4"/>
          <p:cNvSpPr>
            <a:spLocks noGrp="1"/>
          </p:cNvSpPr>
          <p:nvPr>
            <p:ph type="title"/>
          </p:nvPr>
        </p:nvSpPr>
        <p:spPr/>
        <p:txBody>
          <a:bodyPr/>
          <a:lstStyle/>
          <a:p>
            <a:r>
              <a:rPr lang="en-IN" dirty="0" smtClean="0"/>
              <a:t>Collection Empty Constraint</a:t>
            </a:r>
            <a:endParaRPr lang="en-IN" dirty="0"/>
          </a:p>
        </p:txBody>
      </p:sp>
    </p:spTree>
    <p:extLst>
      <p:ext uri="{BB962C8B-B14F-4D97-AF65-F5344CB8AC3E}">
        <p14:creationId xmlns:p14="http://schemas.microsoft.com/office/powerpoint/2010/main" val="528214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lnSpcReduction="10000"/>
          </a:bodyPr>
          <a:lstStyle/>
          <a:p>
            <a:r>
              <a:rPr lang="en-US" dirty="0"/>
              <a:t>int[] array = new int[] { 1, 2, 3 };</a:t>
            </a:r>
          </a:p>
          <a:p>
            <a:endParaRPr lang="en-US" dirty="0"/>
          </a:p>
          <a:p>
            <a:r>
              <a:rPr lang="en-US" dirty="0"/>
              <a:t>Assert.That(array, </a:t>
            </a:r>
            <a:r>
              <a:rPr lang="en-US" dirty="0" err="1"/>
              <a:t>Has.Exactly</a:t>
            </a:r>
            <a:r>
              <a:rPr lang="en-US" dirty="0"/>
              <a:t>(3).Items);</a:t>
            </a:r>
          </a:p>
          <a:p>
            <a:r>
              <a:rPr lang="en-US" dirty="0"/>
              <a:t>Assert.That(array, </a:t>
            </a:r>
            <a:r>
              <a:rPr lang="en-US" dirty="0" err="1"/>
              <a:t>Has.Exactly</a:t>
            </a:r>
            <a:r>
              <a:rPr lang="en-US" dirty="0"/>
              <a:t>(2).</a:t>
            </a:r>
            <a:r>
              <a:rPr lang="en-US" dirty="0" err="1"/>
              <a:t>Items.GreaterThan</a:t>
            </a:r>
            <a:r>
              <a:rPr lang="en-US" dirty="0"/>
              <a:t>(1));</a:t>
            </a:r>
          </a:p>
          <a:p>
            <a:r>
              <a:rPr lang="en-US" dirty="0"/>
              <a:t>Assert.That(array, </a:t>
            </a:r>
            <a:r>
              <a:rPr lang="en-US" dirty="0" err="1"/>
              <a:t>Has.Exactly</a:t>
            </a:r>
            <a:r>
              <a:rPr lang="en-US" dirty="0"/>
              <a:t>(3).</a:t>
            </a:r>
            <a:r>
              <a:rPr lang="en-US" dirty="0" err="1"/>
              <a:t>LessThan</a:t>
            </a:r>
            <a:r>
              <a:rPr lang="en-US" dirty="0"/>
              <a:t>(100));</a:t>
            </a:r>
          </a:p>
          <a:p>
            <a:r>
              <a:rPr lang="en-US" dirty="0"/>
              <a:t>Assert.That(array, </a:t>
            </a:r>
            <a:r>
              <a:rPr lang="en-US" dirty="0" err="1"/>
              <a:t>Has.Exactly</a:t>
            </a:r>
            <a:r>
              <a:rPr lang="en-US" dirty="0"/>
              <a:t>(2).</a:t>
            </a:r>
            <a:r>
              <a:rPr lang="en-US" dirty="0" err="1"/>
              <a:t>Items.EqualTo</a:t>
            </a:r>
            <a:r>
              <a:rPr lang="en-US" dirty="0"/>
              <a:t>(1).</a:t>
            </a:r>
            <a:r>
              <a:rPr lang="en-US" dirty="0" err="1"/>
              <a:t>Or.EqualTo</a:t>
            </a:r>
            <a:r>
              <a:rPr lang="en-US" dirty="0"/>
              <a:t>(3));</a:t>
            </a:r>
          </a:p>
          <a:p>
            <a:r>
              <a:rPr lang="en-US" dirty="0"/>
              <a:t>Assert.That(array, </a:t>
            </a:r>
            <a:r>
              <a:rPr lang="en-US" dirty="0" err="1"/>
              <a:t>Has.Exactly</a:t>
            </a:r>
            <a:r>
              <a:rPr lang="en-US" dirty="0"/>
              <a:t>(1).</a:t>
            </a:r>
            <a:r>
              <a:rPr lang="en-US" dirty="0" err="1"/>
              <a:t>EqualTo</a:t>
            </a:r>
            <a:r>
              <a:rPr lang="en-US" dirty="0"/>
              <a:t>(1).</a:t>
            </a:r>
            <a:r>
              <a:rPr lang="en-US" dirty="0" err="1"/>
              <a:t>And.Exactly</a:t>
            </a:r>
            <a:r>
              <a:rPr lang="en-US" dirty="0"/>
              <a:t>(1).</a:t>
            </a:r>
            <a:r>
              <a:rPr lang="en-US" dirty="0" err="1"/>
              <a:t>EqualTo</a:t>
            </a:r>
            <a:r>
              <a:rPr lang="en-US" dirty="0"/>
              <a:t>(3));</a:t>
            </a:r>
            <a:endParaRPr lang="en-IN" dirty="0"/>
          </a:p>
        </p:txBody>
      </p:sp>
      <p:sp>
        <p:nvSpPr>
          <p:cNvPr id="5" name="Title 4"/>
          <p:cNvSpPr>
            <a:spLocks noGrp="1"/>
          </p:cNvSpPr>
          <p:nvPr>
            <p:ph type="title"/>
          </p:nvPr>
        </p:nvSpPr>
        <p:spPr/>
        <p:txBody>
          <a:bodyPr/>
          <a:lstStyle/>
          <a:p>
            <a:r>
              <a:rPr lang="en-IN" dirty="0" smtClean="0"/>
              <a:t>Collection </a:t>
            </a:r>
            <a:r>
              <a:rPr lang="en-IN" dirty="0" err="1" smtClean="0"/>
              <a:t>ExactCount</a:t>
            </a:r>
            <a:r>
              <a:rPr lang="en-IN" dirty="0" smtClean="0"/>
              <a:t> Constraint</a:t>
            </a:r>
            <a:endParaRPr lang="en-IN" dirty="0"/>
          </a:p>
        </p:txBody>
      </p:sp>
    </p:spTree>
    <p:extLst>
      <p:ext uri="{BB962C8B-B14F-4D97-AF65-F5344CB8AC3E}">
        <p14:creationId xmlns:p14="http://schemas.microsoft.com/office/powerpoint/2010/main" val="11558482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int[] </a:t>
            </a:r>
            <a:r>
              <a:rPr lang="en-US" dirty="0" err="1"/>
              <a:t>iarray</a:t>
            </a:r>
            <a:r>
              <a:rPr lang="en-US" dirty="0"/>
              <a:t> = new int[] { 1, 2, 3 };</a:t>
            </a:r>
          </a:p>
          <a:p>
            <a:r>
              <a:rPr lang="en-US" dirty="0"/>
              <a:t>string[] </a:t>
            </a:r>
            <a:r>
              <a:rPr lang="en-US" dirty="0" err="1"/>
              <a:t>sarray</a:t>
            </a:r>
            <a:r>
              <a:rPr lang="en-US" dirty="0"/>
              <a:t> = new string[] { "a", "b", "c" };</a:t>
            </a:r>
          </a:p>
          <a:p>
            <a:r>
              <a:rPr lang="en-US" dirty="0"/>
              <a:t>Assert.That(</a:t>
            </a:r>
            <a:r>
              <a:rPr lang="en-US" dirty="0" err="1"/>
              <a:t>iarray</a:t>
            </a:r>
            <a:r>
              <a:rPr lang="en-US" dirty="0"/>
              <a:t>, </a:t>
            </a:r>
            <a:r>
              <a:rPr lang="en-US" dirty="0" err="1"/>
              <a:t>Has.None.Null</a:t>
            </a:r>
            <a:r>
              <a:rPr lang="en-US" dirty="0"/>
              <a:t>);</a:t>
            </a:r>
          </a:p>
          <a:p>
            <a:r>
              <a:rPr lang="en-US" dirty="0"/>
              <a:t>Assert.That(</a:t>
            </a:r>
            <a:r>
              <a:rPr lang="en-US" dirty="0" err="1"/>
              <a:t>sarray</a:t>
            </a:r>
            <a:r>
              <a:rPr lang="en-US" dirty="0"/>
              <a:t>, </a:t>
            </a:r>
            <a:r>
              <a:rPr lang="en-US" dirty="0" err="1"/>
              <a:t>Has.None.EqualTo</a:t>
            </a:r>
            <a:r>
              <a:rPr lang="en-US" dirty="0"/>
              <a:t>("d"));</a:t>
            </a:r>
          </a:p>
          <a:p>
            <a:r>
              <a:rPr lang="en-US" dirty="0"/>
              <a:t>Assert.That(</a:t>
            </a:r>
            <a:r>
              <a:rPr lang="en-US" dirty="0" err="1"/>
              <a:t>iarray</a:t>
            </a:r>
            <a:r>
              <a:rPr lang="en-US" dirty="0"/>
              <a:t>, </a:t>
            </a:r>
            <a:r>
              <a:rPr lang="en-US" dirty="0" err="1"/>
              <a:t>Has.None.LessThan</a:t>
            </a:r>
            <a:r>
              <a:rPr lang="en-US" dirty="0"/>
              <a:t>(0)););</a:t>
            </a:r>
            <a:endParaRPr lang="en-IN" dirty="0"/>
          </a:p>
        </p:txBody>
      </p:sp>
      <p:sp>
        <p:nvSpPr>
          <p:cNvPr id="5" name="Title 4"/>
          <p:cNvSpPr>
            <a:spLocks noGrp="1"/>
          </p:cNvSpPr>
          <p:nvPr>
            <p:ph type="title"/>
          </p:nvPr>
        </p:nvSpPr>
        <p:spPr/>
        <p:txBody>
          <a:bodyPr/>
          <a:lstStyle/>
          <a:p>
            <a:r>
              <a:rPr lang="en-IN" dirty="0" smtClean="0"/>
              <a:t>Collection No Item Constraint</a:t>
            </a:r>
            <a:endParaRPr lang="en-IN" dirty="0"/>
          </a:p>
        </p:txBody>
      </p:sp>
    </p:spTree>
    <p:extLst>
      <p:ext uri="{BB962C8B-B14F-4D97-AF65-F5344CB8AC3E}">
        <p14:creationId xmlns:p14="http://schemas.microsoft.com/office/powerpoint/2010/main" val="16377587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Assert.That(collection, </a:t>
            </a:r>
            <a:r>
              <a:rPr lang="en-US" dirty="0" err="1"/>
              <a:t>Is.Unique</a:t>
            </a:r>
            <a:r>
              <a:rPr lang="en-US" dirty="0"/>
              <a:t>);</a:t>
            </a:r>
            <a:endParaRPr lang="en-IN" dirty="0"/>
          </a:p>
        </p:txBody>
      </p:sp>
      <p:sp>
        <p:nvSpPr>
          <p:cNvPr id="5" name="Title 4"/>
          <p:cNvSpPr>
            <a:spLocks noGrp="1"/>
          </p:cNvSpPr>
          <p:nvPr>
            <p:ph type="title"/>
          </p:nvPr>
        </p:nvSpPr>
        <p:spPr/>
        <p:txBody>
          <a:bodyPr/>
          <a:lstStyle/>
          <a:p>
            <a:r>
              <a:rPr lang="en-IN" dirty="0" smtClean="0"/>
              <a:t>Collection Unique Constraint</a:t>
            </a:r>
            <a:endParaRPr lang="en-IN" dirty="0"/>
          </a:p>
        </p:txBody>
      </p:sp>
    </p:spTree>
    <p:extLst>
      <p:ext uri="{BB962C8B-B14F-4D97-AF65-F5344CB8AC3E}">
        <p14:creationId xmlns:p14="http://schemas.microsoft.com/office/powerpoint/2010/main" val="12351044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int[] </a:t>
            </a:r>
            <a:r>
              <a:rPr lang="en-US" dirty="0" err="1"/>
              <a:t>iarray</a:t>
            </a:r>
            <a:r>
              <a:rPr lang="en-US" dirty="0"/>
              <a:t> = new int[] { 1, 2, 3 };</a:t>
            </a:r>
          </a:p>
          <a:p>
            <a:r>
              <a:rPr lang="en-US" dirty="0"/>
              <a:t>string[] </a:t>
            </a:r>
            <a:r>
              <a:rPr lang="en-US" dirty="0" err="1"/>
              <a:t>sarray</a:t>
            </a:r>
            <a:r>
              <a:rPr lang="en-US" dirty="0"/>
              <a:t> = new string[] { "a", "b", "c" };</a:t>
            </a:r>
          </a:p>
          <a:p>
            <a:r>
              <a:rPr lang="en-US" dirty="0"/>
              <a:t>Assert.That(</a:t>
            </a:r>
            <a:r>
              <a:rPr lang="en-US" dirty="0" err="1"/>
              <a:t>iarray</a:t>
            </a:r>
            <a:r>
              <a:rPr lang="en-US" dirty="0"/>
              <a:t>, </a:t>
            </a:r>
            <a:r>
              <a:rPr lang="en-US" dirty="0" err="1"/>
              <a:t>Has.Some.GreaterThan</a:t>
            </a:r>
            <a:r>
              <a:rPr lang="en-US" dirty="0"/>
              <a:t>(2));</a:t>
            </a:r>
          </a:p>
          <a:p>
            <a:r>
              <a:rPr lang="en-US" dirty="0"/>
              <a:t>Assert.That(</a:t>
            </a:r>
            <a:r>
              <a:rPr lang="en-US" dirty="0" err="1"/>
              <a:t>sarray</a:t>
            </a:r>
            <a:r>
              <a:rPr lang="en-US" dirty="0"/>
              <a:t>, </a:t>
            </a:r>
            <a:r>
              <a:rPr lang="en-US" dirty="0" err="1"/>
              <a:t>Has.Some.Length</a:t>
            </a:r>
            <a:r>
              <a:rPr lang="en-US" dirty="0"/>
              <a:t>(1));</a:t>
            </a:r>
            <a:endParaRPr lang="en-IN" dirty="0"/>
          </a:p>
        </p:txBody>
      </p:sp>
      <p:sp>
        <p:nvSpPr>
          <p:cNvPr id="5" name="Title 4"/>
          <p:cNvSpPr>
            <a:spLocks noGrp="1"/>
          </p:cNvSpPr>
          <p:nvPr>
            <p:ph type="title"/>
          </p:nvPr>
        </p:nvSpPr>
        <p:spPr/>
        <p:txBody>
          <a:bodyPr/>
          <a:lstStyle/>
          <a:p>
            <a:r>
              <a:rPr lang="en-IN" dirty="0" smtClean="0"/>
              <a:t>Collection Sometimes Constraint</a:t>
            </a:r>
            <a:endParaRPr lang="en-IN" dirty="0"/>
          </a:p>
        </p:txBody>
      </p:sp>
    </p:spTree>
    <p:extLst>
      <p:ext uri="{BB962C8B-B14F-4D97-AF65-F5344CB8AC3E}">
        <p14:creationId xmlns:p14="http://schemas.microsoft.com/office/powerpoint/2010/main" val="36360470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Comparison Constraints</a:t>
            </a:r>
            <a:endParaRPr lang="en-IN" dirty="0"/>
          </a:p>
        </p:txBody>
      </p:sp>
      <p:graphicFrame>
        <p:nvGraphicFramePr>
          <p:cNvPr id="2" name="Table 1"/>
          <p:cNvGraphicFramePr>
            <a:graphicFrameLocks noGrp="1"/>
          </p:cNvGraphicFramePr>
          <p:nvPr/>
        </p:nvGraphicFramePr>
        <p:xfrm>
          <a:off x="1866106" y="2696051"/>
          <a:ext cx="5410200" cy="219456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GreaterThanConstraint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GreaterThanOrEqualConstraint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LessThanConstraint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5"/>
                        </a:rPr>
                        <a:t>LessThanOrEqualConstraint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6"/>
                        </a:rPr>
                        <a:t>RangeConstraint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9435358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smtClean="0"/>
              <a:t>int[] </a:t>
            </a:r>
            <a:r>
              <a:rPr lang="en-US" dirty="0" err="1" smtClean="0"/>
              <a:t>iarray</a:t>
            </a:r>
            <a:r>
              <a:rPr lang="en-US" dirty="0" smtClean="0"/>
              <a:t> = new int[] { 1, 2, 3 };</a:t>
            </a:r>
          </a:p>
          <a:p>
            <a:r>
              <a:rPr lang="en-US" dirty="0" smtClean="0"/>
              <a:t>string[] </a:t>
            </a:r>
            <a:r>
              <a:rPr lang="en-US" dirty="0" err="1" smtClean="0"/>
              <a:t>sarray</a:t>
            </a:r>
            <a:r>
              <a:rPr lang="en-US" dirty="0" smtClean="0"/>
              <a:t> = new string[] { "a", "b", "c" };</a:t>
            </a:r>
          </a:p>
          <a:p>
            <a:r>
              <a:rPr lang="en-US" dirty="0" smtClean="0"/>
              <a:t>Assert.That(</a:t>
            </a:r>
            <a:r>
              <a:rPr lang="en-US" dirty="0" err="1" smtClean="0"/>
              <a:t>iarray</a:t>
            </a:r>
            <a:r>
              <a:rPr lang="en-US" dirty="0" smtClean="0"/>
              <a:t>, </a:t>
            </a:r>
            <a:r>
              <a:rPr lang="en-US" dirty="0" err="1" smtClean="0"/>
              <a:t>Has.Some.GreaterThan</a:t>
            </a:r>
            <a:r>
              <a:rPr lang="en-US" dirty="0" smtClean="0"/>
              <a:t>(2));</a:t>
            </a:r>
          </a:p>
          <a:p>
            <a:r>
              <a:rPr lang="en-US" dirty="0" smtClean="0"/>
              <a:t>Assert.That(</a:t>
            </a:r>
            <a:r>
              <a:rPr lang="en-US" dirty="0" err="1" smtClean="0"/>
              <a:t>sarray</a:t>
            </a:r>
            <a:r>
              <a:rPr lang="en-US" dirty="0" smtClean="0"/>
              <a:t>, </a:t>
            </a:r>
            <a:r>
              <a:rPr lang="en-US" dirty="0" err="1" smtClean="0"/>
              <a:t>Has.Some.Length</a:t>
            </a:r>
            <a:r>
              <a:rPr lang="en-US" dirty="0" smtClean="0"/>
              <a:t>(1));</a:t>
            </a:r>
            <a:endParaRPr lang="en-IN" dirty="0"/>
          </a:p>
        </p:txBody>
      </p:sp>
      <p:sp>
        <p:nvSpPr>
          <p:cNvPr id="5" name="Title 4"/>
          <p:cNvSpPr>
            <a:spLocks noGrp="1"/>
          </p:cNvSpPr>
          <p:nvPr>
            <p:ph type="title"/>
          </p:nvPr>
        </p:nvSpPr>
        <p:spPr/>
        <p:txBody>
          <a:bodyPr/>
          <a:lstStyle/>
          <a:p>
            <a:r>
              <a:rPr lang="en-IN" dirty="0" smtClean="0"/>
              <a:t>Greater than Constraint</a:t>
            </a:r>
            <a:endParaRPr lang="en-IN" dirty="0"/>
          </a:p>
        </p:txBody>
      </p:sp>
    </p:spTree>
    <p:extLst>
      <p:ext uri="{BB962C8B-B14F-4D97-AF65-F5344CB8AC3E}">
        <p14:creationId xmlns:p14="http://schemas.microsoft.com/office/powerpoint/2010/main" val="40997699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Assert.That(7, </a:t>
            </a:r>
            <a:r>
              <a:rPr lang="en-US" dirty="0" err="1"/>
              <a:t>Is.GreaterThanOrEqualTo</a:t>
            </a:r>
            <a:r>
              <a:rPr lang="en-US" dirty="0"/>
              <a:t>(3));</a:t>
            </a:r>
          </a:p>
          <a:p>
            <a:r>
              <a:rPr lang="en-US" dirty="0"/>
              <a:t>Assert.That(7, </a:t>
            </a:r>
            <a:r>
              <a:rPr lang="en-US" dirty="0" err="1"/>
              <a:t>Is.AtLeast</a:t>
            </a:r>
            <a:r>
              <a:rPr lang="en-US" dirty="0"/>
              <a:t>(3));</a:t>
            </a:r>
          </a:p>
          <a:p>
            <a:r>
              <a:rPr lang="en-US" dirty="0"/>
              <a:t>Assert.That(7, </a:t>
            </a:r>
            <a:r>
              <a:rPr lang="en-US" dirty="0" err="1"/>
              <a:t>Is.GreaterThanOrEqualTo</a:t>
            </a:r>
            <a:r>
              <a:rPr lang="en-US" dirty="0"/>
              <a:t>(7));</a:t>
            </a:r>
          </a:p>
          <a:p>
            <a:r>
              <a:rPr lang="en-US" dirty="0"/>
              <a:t>Assert.That(7, </a:t>
            </a:r>
            <a:r>
              <a:rPr lang="en-US" dirty="0" err="1"/>
              <a:t>Is.AtLeast</a:t>
            </a:r>
            <a:r>
              <a:rPr lang="en-US" dirty="0"/>
              <a:t>(7));</a:t>
            </a:r>
          </a:p>
          <a:p>
            <a:r>
              <a:rPr lang="en-US" dirty="0"/>
              <a:t>Assert.That(</a:t>
            </a:r>
            <a:r>
              <a:rPr lang="en-US" dirty="0" err="1"/>
              <a:t>myOwnObject</a:t>
            </a:r>
            <a:r>
              <a:rPr lang="en-US" dirty="0"/>
              <a:t>, </a:t>
            </a:r>
          </a:p>
          <a:p>
            <a:r>
              <a:rPr lang="en-US" dirty="0"/>
              <a:t>    </a:t>
            </a:r>
            <a:r>
              <a:rPr lang="en-US" dirty="0" err="1"/>
              <a:t>Is.GreaterThanOrEqualTo</a:t>
            </a:r>
            <a:r>
              <a:rPr lang="en-US" dirty="0"/>
              <a:t>(</a:t>
            </a:r>
            <a:r>
              <a:rPr lang="en-US" dirty="0" err="1"/>
              <a:t>theExpected</a:t>
            </a:r>
            <a:r>
              <a:rPr lang="en-US" dirty="0"/>
              <a:t>).Using(</a:t>
            </a:r>
            <a:r>
              <a:rPr lang="en-US" dirty="0" err="1"/>
              <a:t>myComparer</a:t>
            </a:r>
            <a:r>
              <a:rPr lang="en-US" dirty="0"/>
              <a:t>)););</a:t>
            </a:r>
            <a:endParaRPr lang="en-IN" dirty="0"/>
          </a:p>
        </p:txBody>
      </p:sp>
      <p:sp>
        <p:nvSpPr>
          <p:cNvPr id="5" name="Title 4"/>
          <p:cNvSpPr>
            <a:spLocks noGrp="1"/>
          </p:cNvSpPr>
          <p:nvPr>
            <p:ph type="title"/>
          </p:nvPr>
        </p:nvSpPr>
        <p:spPr/>
        <p:txBody>
          <a:bodyPr/>
          <a:lstStyle/>
          <a:p>
            <a:r>
              <a:rPr lang="en-IN" dirty="0" smtClean="0"/>
              <a:t>Greater than or Equal Constraint</a:t>
            </a:r>
            <a:endParaRPr lang="en-IN" dirty="0"/>
          </a:p>
        </p:txBody>
      </p:sp>
    </p:spTree>
    <p:extLst>
      <p:ext uri="{BB962C8B-B14F-4D97-AF65-F5344CB8AC3E}">
        <p14:creationId xmlns:p14="http://schemas.microsoft.com/office/powerpoint/2010/main" val="14492161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int[] </a:t>
            </a:r>
            <a:r>
              <a:rPr lang="en-US" dirty="0" err="1"/>
              <a:t>iarray</a:t>
            </a:r>
            <a:r>
              <a:rPr lang="en-US" dirty="0"/>
              <a:t> = new int[] { 1, 2, 3 }</a:t>
            </a:r>
          </a:p>
          <a:p>
            <a:endParaRPr lang="en-US" dirty="0"/>
          </a:p>
          <a:p>
            <a:r>
              <a:rPr lang="en-US" dirty="0"/>
              <a:t>Assert.That(42, </a:t>
            </a:r>
            <a:r>
              <a:rPr lang="en-US" dirty="0" err="1"/>
              <a:t>Is.InRange</a:t>
            </a:r>
            <a:r>
              <a:rPr lang="en-US" dirty="0"/>
              <a:t>(1, 100));</a:t>
            </a:r>
          </a:p>
          <a:p>
            <a:r>
              <a:rPr lang="en-US" dirty="0"/>
              <a:t>Assert.That(</a:t>
            </a:r>
            <a:r>
              <a:rPr lang="en-US" dirty="0" err="1"/>
              <a:t>iarray</a:t>
            </a:r>
            <a:r>
              <a:rPr lang="en-US" dirty="0"/>
              <a:t>, </a:t>
            </a:r>
            <a:r>
              <a:rPr lang="en-US" dirty="0" err="1"/>
              <a:t>Is.All.InRange</a:t>
            </a:r>
            <a:r>
              <a:rPr lang="en-US" dirty="0"/>
              <a:t>(1, 3));</a:t>
            </a:r>
          </a:p>
          <a:p>
            <a:r>
              <a:rPr lang="en-US" dirty="0"/>
              <a:t>Assert.That(</a:t>
            </a:r>
            <a:r>
              <a:rPr lang="en-US" dirty="0" err="1"/>
              <a:t>myOwnObject</a:t>
            </a:r>
            <a:r>
              <a:rPr lang="en-US" dirty="0"/>
              <a:t>, </a:t>
            </a:r>
          </a:p>
          <a:p>
            <a:r>
              <a:rPr lang="en-US" dirty="0"/>
              <a:t>    </a:t>
            </a:r>
            <a:r>
              <a:rPr lang="en-US" dirty="0" err="1"/>
              <a:t>Is.InRange</a:t>
            </a:r>
            <a:r>
              <a:rPr lang="en-US" dirty="0"/>
              <a:t>(</a:t>
            </a:r>
            <a:r>
              <a:rPr lang="en-US" dirty="0" err="1"/>
              <a:t>lowExpected</a:t>
            </a:r>
            <a:r>
              <a:rPr lang="en-US" dirty="0"/>
              <a:t>, </a:t>
            </a:r>
            <a:r>
              <a:rPr lang="en-US" dirty="0" err="1"/>
              <a:t>highExpected</a:t>
            </a:r>
            <a:r>
              <a:rPr lang="en-US" dirty="0"/>
              <a:t>).Using(</a:t>
            </a:r>
            <a:r>
              <a:rPr lang="en-US" dirty="0" err="1"/>
              <a:t>myComparer</a:t>
            </a:r>
            <a:r>
              <a:rPr lang="en-US" dirty="0"/>
              <a:t>));</a:t>
            </a:r>
            <a:endParaRPr lang="en-IN" dirty="0"/>
          </a:p>
        </p:txBody>
      </p:sp>
      <p:sp>
        <p:nvSpPr>
          <p:cNvPr id="5" name="Title 4"/>
          <p:cNvSpPr>
            <a:spLocks noGrp="1"/>
          </p:cNvSpPr>
          <p:nvPr>
            <p:ph type="title"/>
          </p:nvPr>
        </p:nvSpPr>
        <p:spPr/>
        <p:txBody>
          <a:bodyPr/>
          <a:lstStyle/>
          <a:p>
            <a:r>
              <a:rPr lang="en-IN" dirty="0" smtClean="0"/>
              <a:t>Range Constraint</a:t>
            </a:r>
            <a:endParaRPr lang="en-IN" dirty="0"/>
          </a:p>
        </p:txBody>
      </p:sp>
    </p:spTree>
    <p:extLst>
      <p:ext uri="{BB962C8B-B14F-4D97-AF65-F5344CB8AC3E}">
        <p14:creationId xmlns:p14="http://schemas.microsoft.com/office/powerpoint/2010/main" val="40674182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Compound Constraints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004468155"/>
              </p:ext>
            </p:extLst>
          </p:nvPr>
        </p:nvGraphicFramePr>
        <p:xfrm>
          <a:off x="1524000" y="2133600"/>
          <a:ext cx="5410200" cy="1463040"/>
        </p:xfrm>
        <a:graphic>
          <a:graphicData uri="http://schemas.openxmlformats.org/drawingml/2006/table">
            <a:tbl>
              <a:tblPr/>
              <a:tblGrid>
                <a:gridCol w="5410200"/>
              </a:tblGrid>
              <a:tr h="0">
                <a:tc>
                  <a:txBody>
                    <a:bodyPr/>
                    <a:lstStyle/>
                    <a:p>
                      <a:r>
                        <a:rPr lang="en-IN" b="1" dirty="0">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dirty="0">
                          <a:solidFill>
                            <a:srgbClr val="0366D6"/>
                          </a:solidFill>
                          <a:effectLst/>
                          <a:hlinkClick r:id="rId2"/>
                        </a:rPr>
                        <a:t>AndConstraint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NotConstraint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4"/>
                        </a:rPr>
                        <a:t>OrConstraint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65040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Why TDD</a:t>
            </a:r>
            <a:endParaRPr lang="en-IN" dirty="0"/>
          </a:p>
        </p:txBody>
      </p:sp>
      <p:pic>
        <p:nvPicPr>
          <p:cNvPr id="1026" name="Picture 2" descr="practices for test driven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614362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866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2"/>
          </p:nvPr>
        </p:nvSpPr>
        <p:spPr/>
        <p:txBody>
          <a:bodyPr>
            <a:normAutofit/>
          </a:bodyPr>
          <a:lstStyle/>
          <a:p>
            <a:r>
              <a:rPr lang="en-US" dirty="0"/>
              <a:t>Assert.That(2.3, </a:t>
            </a:r>
            <a:r>
              <a:rPr lang="en-US" dirty="0" err="1"/>
              <a:t>Is.GreaterThan</a:t>
            </a:r>
            <a:r>
              <a:rPr lang="en-US" dirty="0"/>
              <a:t>(2.0).</a:t>
            </a:r>
            <a:r>
              <a:rPr lang="en-US" dirty="0" err="1"/>
              <a:t>And.LessThan</a:t>
            </a:r>
            <a:r>
              <a:rPr lang="en-US" dirty="0"/>
              <a:t>(3.0</a:t>
            </a:r>
            <a:r>
              <a:rPr lang="en-US" dirty="0" smtClean="0"/>
              <a:t>));</a:t>
            </a:r>
          </a:p>
          <a:p>
            <a:r>
              <a:rPr lang="en-US" dirty="0" smtClean="0"/>
              <a:t>Assert.That(collection</a:t>
            </a:r>
            <a:r>
              <a:rPr lang="en-US" dirty="0"/>
              <a:t>, </a:t>
            </a:r>
            <a:r>
              <a:rPr lang="en-US" dirty="0" err="1"/>
              <a:t>Is.Not.Unique</a:t>
            </a:r>
            <a:r>
              <a:rPr lang="en-US" dirty="0"/>
              <a:t>);</a:t>
            </a:r>
          </a:p>
          <a:p>
            <a:r>
              <a:rPr lang="en-US" dirty="0"/>
              <a:t>Assert.That(2 + 2, </a:t>
            </a:r>
            <a:r>
              <a:rPr lang="en-US" dirty="0" err="1"/>
              <a:t>Is.Not.EqualTo</a:t>
            </a:r>
            <a:r>
              <a:rPr lang="en-US" dirty="0"/>
              <a:t>(5</a:t>
            </a:r>
            <a:r>
              <a:rPr lang="en-US" dirty="0" smtClean="0"/>
              <a:t>));</a:t>
            </a:r>
          </a:p>
          <a:p>
            <a:r>
              <a:rPr lang="en-IN" dirty="0" err="1"/>
              <a:t>Assert.That</a:t>
            </a:r>
            <a:r>
              <a:rPr lang="en-IN" dirty="0"/>
              <a:t>(3, </a:t>
            </a:r>
            <a:r>
              <a:rPr lang="en-IN" dirty="0" err="1"/>
              <a:t>Is.LessThan</a:t>
            </a:r>
            <a:r>
              <a:rPr lang="en-IN" dirty="0"/>
              <a:t>(5).</a:t>
            </a:r>
            <a:r>
              <a:rPr lang="en-IN" dirty="0" err="1"/>
              <a:t>Or.GreaterThan</a:t>
            </a:r>
            <a:r>
              <a:rPr lang="en-IN" dirty="0"/>
              <a:t>(10));</a:t>
            </a:r>
          </a:p>
        </p:txBody>
      </p:sp>
      <p:sp>
        <p:nvSpPr>
          <p:cNvPr id="5" name="Title 4"/>
          <p:cNvSpPr>
            <a:spLocks noGrp="1"/>
          </p:cNvSpPr>
          <p:nvPr>
            <p:ph type="title"/>
          </p:nvPr>
        </p:nvSpPr>
        <p:spPr/>
        <p:txBody>
          <a:bodyPr/>
          <a:lstStyle/>
          <a:p>
            <a:r>
              <a:rPr lang="en-IN" dirty="0" smtClean="0"/>
              <a:t>And ,Not, </a:t>
            </a:r>
            <a:r>
              <a:rPr lang="en-IN" dirty="0" err="1" smtClean="0"/>
              <a:t>ORConstraint</a:t>
            </a:r>
            <a:endParaRPr lang="en-IN" dirty="0"/>
          </a:p>
        </p:txBody>
      </p:sp>
    </p:spTree>
    <p:extLst>
      <p:ext uri="{BB962C8B-B14F-4D97-AF65-F5344CB8AC3E}">
        <p14:creationId xmlns:p14="http://schemas.microsoft.com/office/powerpoint/2010/main" val="29151098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Condition Constraints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551762231"/>
              </p:ext>
            </p:extLst>
          </p:nvPr>
        </p:nvGraphicFramePr>
        <p:xfrm>
          <a:off x="1371600" y="2057400"/>
          <a:ext cx="5410200" cy="219456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EmptyConstraint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FalseConstraint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NaNConstraint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5"/>
                        </a:rPr>
                        <a:t>NullConstraint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6"/>
                        </a:rPr>
                        <a:t>TrueConstraint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9356038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File Constraints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810100143"/>
              </p:ext>
            </p:extLst>
          </p:nvPr>
        </p:nvGraphicFramePr>
        <p:xfrm>
          <a:off x="1447800" y="2057400"/>
          <a:ext cx="5410200" cy="219456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EmptyDirectoryConstraint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FileOrDirectoryExistsConstraint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SamePathConstraint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5"/>
                        </a:rPr>
                        <a:t>SamePathOrUnderConstraint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6"/>
                        </a:rPr>
                        <a:t>SubPathConstraint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2491947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String Constraints</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1623363758"/>
              </p:ext>
            </p:extLst>
          </p:nvPr>
        </p:nvGraphicFramePr>
        <p:xfrm>
          <a:off x="1524000" y="1981200"/>
          <a:ext cx="5410200" cy="219456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EmptyStringConstraint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EndsWithConstraint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RegexConstraint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5"/>
                        </a:rPr>
                        <a:t>StartsWithConstraint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dirty="0" err="1">
                          <a:solidFill>
                            <a:srgbClr val="0366D6"/>
                          </a:solidFill>
                          <a:effectLst/>
                          <a:hlinkClick r:id="rId6"/>
                        </a:rPr>
                        <a:t>SubstringConstraint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2216289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Nunit</a:t>
            </a:r>
            <a:r>
              <a:rPr lang="en-IN" dirty="0" smtClean="0"/>
              <a:t> Type Constraints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036635207"/>
              </p:ext>
            </p:extLst>
          </p:nvPr>
        </p:nvGraphicFramePr>
        <p:xfrm>
          <a:off x="1447800" y="2057400"/>
          <a:ext cx="5410200" cy="1828800"/>
        </p:xfrm>
        <a:graphic>
          <a:graphicData uri="http://schemas.openxmlformats.org/drawingml/2006/table">
            <a:tbl>
              <a:tblPr/>
              <a:tblGrid>
                <a:gridCol w="5410200"/>
              </a:tblGrid>
              <a:tr h="0">
                <a:tc>
                  <a:txBody>
                    <a:bodyPr/>
                    <a:lstStyle/>
                    <a:p>
                      <a:r>
                        <a:rPr lang="en-IN" b="1">
                          <a:effectLst/>
                        </a:rPr>
                        <a:t>Constraint Name</a:t>
                      </a: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2"/>
                        </a:rPr>
                        <a:t>AssignableFromConstraint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a:solidFill>
                            <a:srgbClr val="0366D6"/>
                          </a:solidFill>
                          <a:effectLst/>
                          <a:hlinkClick r:id="rId3"/>
                        </a:rPr>
                        <a:t>AssignableToConstraint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r h="0">
                <a:tc>
                  <a:txBody>
                    <a:bodyPr/>
                    <a:lstStyle/>
                    <a:p>
                      <a:r>
                        <a:rPr lang="en-IN" u="none" strike="noStrike">
                          <a:solidFill>
                            <a:srgbClr val="0366D6"/>
                          </a:solidFill>
                          <a:effectLst/>
                          <a:hlinkClick r:id="rId4"/>
                        </a:rPr>
                        <a:t>ExactTypeConstraint</a:t>
                      </a:r>
                      <a:endParaRPr lang="en-IN">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FFFFF"/>
                    </a:solidFill>
                  </a:tcPr>
                </a:tc>
              </a:tr>
              <a:tr h="0">
                <a:tc>
                  <a:txBody>
                    <a:bodyPr/>
                    <a:lstStyle/>
                    <a:p>
                      <a:r>
                        <a:rPr lang="en-IN" u="none" strike="noStrike" dirty="0" err="1">
                          <a:solidFill>
                            <a:srgbClr val="0366D6"/>
                          </a:solidFill>
                          <a:effectLst/>
                          <a:hlinkClick r:id="rId5"/>
                        </a:rPr>
                        <a:t>InstanceOfTypeConstraint</a:t>
                      </a:r>
                      <a:endParaRPr lang="en-IN" dirty="0">
                        <a:effectLst/>
                      </a:endParaRPr>
                    </a:p>
                  </a:txBody>
                  <a:tcPr marL="99060" marR="99060" anchor="ctr">
                    <a:lnL w="7620" cap="flat" cmpd="sng" algn="ctr">
                      <a:solidFill>
                        <a:srgbClr val="DFE2E5"/>
                      </a:solidFill>
                      <a:prstDash val="solid"/>
                      <a:round/>
                      <a:headEnd type="none" w="med" len="med"/>
                      <a:tailEnd type="none" w="med" len="med"/>
                    </a:lnL>
                    <a:lnR w="7620" cap="flat" cmpd="sng" algn="ctr">
                      <a:solidFill>
                        <a:srgbClr val="DFE2E5"/>
                      </a:solidFill>
                      <a:prstDash val="solid"/>
                      <a:round/>
                      <a:headEnd type="none" w="med" len="med"/>
                      <a:tailEnd type="none" w="med" len="med"/>
                    </a:lnR>
                    <a:lnT w="7620" cap="flat" cmpd="sng" algn="ctr">
                      <a:solidFill>
                        <a:srgbClr val="DFE2E5"/>
                      </a:solidFill>
                      <a:prstDash val="solid"/>
                      <a:round/>
                      <a:headEnd type="none" w="med" len="med"/>
                      <a:tailEnd type="none" w="med" len="med"/>
                    </a:lnT>
                    <a:lnB w="7620" cap="flat" cmpd="sng" algn="ctr">
                      <a:solidFill>
                        <a:srgbClr val="DFE2E5"/>
                      </a:solidFill>
                      <a:prstDash val="solid"/>
                      <a:round/>
                      <a:headEnd type="none" w="med" len="med"/>
                      <a:tailEnd type="none" w="med" len="med"/>
                    </a:lnB>
                    <a:solidFill>
                      <a:srgbClr val="F6F8FA"/>
                    </a:solidFill>
                  </a:tcPr>
                </a:tc>
              </a:tr>
            </a:tbl>
          </a:graphicData>
        </a:graphic>
      </p:graphicFrame>
    </p:spTree>
    <p:extLst>
      <p:ext uri="{BB962C8B-B14F-4D97-AF65-F5344CB8AC3E}">
        <p14:creationId xmlns:p14="http://schemas.microsoft.com/office/powerpoint/2010/main" val="2717770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Code Coverage Analysis(Default VS Test)</a:t>
            </a:r>
            <a:endParaRPr lang="en-IN" dirty="0"/>
          </a:p>
        </p:txBody>
      </p:sp>
      <p:pic>
        <p:nvPicPr>
          <p:cNvPr id="4" name="Picture 3"/>
          <p:cNvPicPr>
            <a:picLocks noChangeAspect="1"/>
          </p:cNvPicPr>
          <p:nvPr/>
        </p:nvPicPr>
        <p:blipFill>
          <a:blip r:embed="rId2"/>
          <a:stretch>
            <a:fillRect/>
          </a:stretch>
        </p:blipFill>
        <p:spPr>
          <a:xfrm>
            <a:off x="76200" y="1219200"/>
            <a:ext cx="9144000" cy="5638800"/>
          </a:xfrm>
          <a:prstGeom prst="rect">
            <a:avLst/>
          </a:prstGeom>
        </p:spPr>
      </p:pic>
    </p:spTree>
    <p:extLst>
      <p:ext uri="{BB962C8B-B14F-4D97-AF65-F5344CB8AC3E}">
        <p14:creationId xmlns:p14="http://schemas.microsoft.com/office/powerpoint/2010/main" val="32357981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Mocking is a process used in unit testing when the unit being tested has external dependencies</a:t>
            </a:r>
            <a:r>
              <a:rPr lang="en-US" dirty="0" smtClean="0"/>
              <a:t>.</a:t>
            </a:r>
          </a:p>
          <a:p>
            <a:r>
              <a:rPr lang="en-US" dirty="0" smtClean="0"/>
              <a:t>The </a:t>
            </a:r>
            <a:r>
              <a:rPr lang="en-US" dirty="0"/>
              <a:t>purpose of mocking is to isolate and focus on the code being tested and not on the behavior or state of external dependencies</a:t>
            </a:r>
            <a:r>
              <a:rPr lang="en-US" dirty="0" smtClean="0"/>
              <a:t>.</a:t>
            </a:r>
          </a:p>
          <a:p>
            <a:r>
              <a:rPr lang="en-US" dirty="0" smtClean="0"/>
              <a:t>In </a:t>
            </a:r>
            <a:r>
              <a:rPr lang="en-US" dirty="0"/>
              <a:t>mocking, the dependencies are replaced by closely controlled replacements objects that simulate the behavior of the real ones</a:t>
            </a:r>
            <a:r>
              <a:rPr lang="en-US" dirty="0" smtClean="0"/>
              <a:t>.</a:t>
            </a:r>
          </a:p>
          <a:p>
            <a:r>
              <a:rPr lang="en-US" dirty="0" smtClean="0"/>
              <a:t>There </a:t>
            </a:r>
            <a:r>
              <a:rPr lang="en-US" dirty="0"/>
              <a:t>are three main possible types of replacement objects - fakes, stubs and mocks.</a:t>
            </a:r>
            <a:endParaRPr lang="en-IN" dirty="0"/>
          </a:p>
        </p:txBody>
      </p:sp>
      <p:sp>
        <p:nvSpPr>
          <p:cNvPr id="3" name="Title 2"/>
          <p:cNvSpPr>
            <a:spLocks noGrp="1"/>
          </p:cNvSpPr>
          <p:nvPr>
            <p:ph type="title"/>
          </p:nvPr>
        </p:nvSpPr>
        <p:spPr/>
        <p:txBody>
          <a:bodyPr/>
          <a:lstStyle/>
          <a:p>
            <a:r>
              <a:rPr lang="en-IN" dirty="0" smtClean="0"/>
              <a:t>Mock Objects</a:t>
            </a:r>
            <a:endParaRPr lang="en-IN" dirty="0"/>
          </a:p>
        </p:txBody>
      </p:sp>
    </p:spTree>
    <p:extLst>
      <p:ext uri="{BB962C8B-B14F-4D97-AF65-F5344CB8AC3E}">
        <p14:creationId xmlns:p14="http://schemas.microsoft.com/office/powerpoint/2010/main" val="24835110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Fakes: A Fake is an object that will replace the actual code by implementing the same interface but without interacting with other objects</a:t>
            </a:r>
            <a:r>
              <a:rPr lang="en-US" dirty="0" smtClean="0"/>
              <a:t>.</a:t>
            </a:r>
          </a:p>
          <a:p>
            <a:r>
              <a:rPr lang="en-US" dirty="0" smtClean="0"/>
              <a:t>Usually </a:t>
            </a:r>
            <a:r>
              <a:rPr lang="en-US" dirty="0"/>
              <a:t>the Fake is hard-coded to return fixed results</a:t>
            </a:r>
            <a:r>
              <a:rPr lang="en-US" dirty="0" smtClean="0"/>
              <a:t>.</a:t>
            </a:r>
          </a:p>
          <a:p>
            <a:r>
              <a:rPr lang="en-US" dirty="0" smtClean="0"/>
              <a:t> </a:t>
            </a:r>
            <a:r>
              <a:rPr lang="en-US" dirty="0"/>
              <a:t>To test for different use cases, a lot of Fakes must be introduced</a:t>
            </a:r>
            <a:r>
              <a:rPr lang="en-US" dirty="0" smtClean="0"/>
              <a:t>.</a:t>
            </a:r>
          </a:p>
          <a:p>
            <a:r>
              <a:rPr lang="en-US" dirty="0" smtClean="0"/>
              <a:t>The </a:t>
            </a:r>
            <a:r>
              <a:rPr lang="en-US" dirty="0"/>
              <a:t>problem introduced by using Fakes is that when an interface has been modified, all fakes implementing this interface should be modified as well.</a:t>
            </a:r>
            <a:endParaRPr lang="en-IN" dirty="0"/>
          </a:p>
        </p:txBody>
      </p:sp>
      <p:sp>
        <p:nvSpPr>
          <p:cNvPr id="3" name="Title 2"/>
          <p:cNvSpPr>
            <a:spLocks noGrp="1"/>
          </p:cNvSpPr>
          <p:nvPr>
            <p:ph type="title"/>
          </p:nvPr>
        </p:nvSpPr>
        <p:spPr/>
        <p:txBody>
          <a:bodyPr/>
          <a:lstStyle/>
          <a:p>
            <a:r>
              <a:rPr lang="en-IN" dirty="0" smtClean="0"/>
              <a:t>Fakes</a:t>
            </a:r>
            <a:endParaRPr lang="en-IN" dirty="0"/>
          </a:p>
        </p:txBody>
      </p:sp>
    </p:spTree>
    <p:extLst>
      <p:ext uri="{BB962C8B-B14F-4D97-AF65-F5344CB8AC3E}">
        <p14:creationId xmlns:p14="http://schemas.microsoft.com/office/powerpoint/2010/main" val="14975759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Stubs: A Stub is an object that will return a specific result based on a specific set of inputs and usually won’t respond to anything outside of what is programed for the test</a:t>
            </a:r>
            <a:r>
              <a:rPr lang="en-US" dirty="0" smtClean="0"/>
              <a:t>.</a:t>
            </a:r>
          </a:p>
          <a:p>
            <a:r>
              <a:rPr lang="en-US" dirty="0" smtClean="0"/>
              <a:t>With </a:t>
            </a:r>
            <a:r>
              <a:rPr lang="en-US" dirty="0" err="1"/>
              <a:t>JustMock</a:t>
            </a:r>
            <a:r>
              <a:rPr lang="en-US" dirty="0"/>
              <a:t> you can create a Stub in a test with a minimal amount of code, making it clear how the dependency will respond and how the tested system should behave.</a:t>
            </a:r>
            <a:endParaRPr lang="en-IN" dirty="0"/>
          </a:p>
        </p:txBody>
      </p:sp>
      <p:sp>
        <p:nvSpPr>
          <p:cNvPr id="3" name="Title 2"/>
          <p:cNvSpPr>
            <a:spLocks noGrp="1"/>
          </p:cNvSpPr>
          <p:nvPr>
            <p:ph type="title"/>
          </p:nvPr>
        </p:nvSpPr>
        <p:spPr/>
        <p:txBody>
          <a:bodyPr/>
          <a:lstStyle/>
          <a:p>
            <a:r>
              <a:rPr lang="en-IN" dirty="0" smtClean="0"/>
              <a:t>Stubs</a:t>
            </a:r>
            <a:endParaRPr lang="en-IN" dirty="0"/>
          </a:p>
        </p:txBody>
      </p:sp>
    </p:spTree>
    <p:extLst>
      <p:ext uri="{BB962C8B-B14F-4D97-AF65-F5344CB8AC3E}">
        <p14:creationId xmlns:p14="http://schemas.microsoft.com/office/powerpoint/2010/main" val="27567912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Mocks</a:t>
            </a:r>
            <a:r>
              <a:rPr lang="en-US" dirty="0"/>
              <a:t>: A Mock is a much more sophisticated version of a Stub</a:t>
            </a:r>
            <a:r>
              <a:rPr lang="en-US" dirty="0" smtClean="0"/>
              <a:t>.</a:t>
            </a:r>
          </a:p>
          <a:p>
            <a:r>
              <a:rPr lang="en-US" dirty="0" smtClean="0"/>
              <a:t>It </a:t>
            </a:r>
            <a:r>
              <a:rPr lang="en-US" dirty="0"/>
              <a:t>will still return values like a Stub, but it can also be programmed with expectations in terms of how many times each method should be called, in which order and with what data</a:t>
            </a:r>
            <a:r>
              <a:rPr lang="en-US" dirty="0" smtClean="0"/>
              <a:t>.</a:t>
            </a:r>
          </a:p>
          <a:p>
            <a:r>
              <a:rPr lang="en-US" dirty="0" smtClean="0"/>
              <a:t>With </a:t>
            </a:r>
            <a:r>
              <a:rPr lang="en-US" dirty="0" err="1"/>
              <a:t>JustMock</a:t>
            </a:r>
            <a:r>
              <a:rPr lang="en-US" dirty="0"/>
              <a:t> you can create a Mock with just one line of code, which makes the test more understandable.</a:t>
            </a:r>
            <a:endParaRPr lang="en-IN" dirty="0"/>
          </a:p>
        </p:txBody>
      </p:sp>
      <p:sp>
        <p:nvSpPr>
          <p:cNvPr id="3" name="Title 2"/>
          <p:cNvSpPr>
            <a:spLocks noGrp="1"/>
          </p:cNvSpPr>
          <p:nvPr>
            <p:ph type="title"/>
          </p:nvPr>
        </p:nvSpPr>
        <p:spPr/>
        <p:txBody>
          <a:bodyPr/>
          <a:lstStyle/>
          <a:p>
            <a:r>
              <a:rPr lang="en-IN" dirty="0" smtClean="0"/>
              <a:t>Mocks</a:t>
            </a:r>
            <a:endParaRPr lang="en-IN" dirty="0"/>
          </a:p>
        </p:txBody>
      </p:sp>
    </p:spTree>
    <p:extLst>
      <p:ext uri="{BB962C8B-B14F-4D97-AF65-F5344CB8AC3E}">
        <p14:creationId xmlns:p14="http://schemas.microsoft.com/office/powerpoint/2010/main" val="1669251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Reduce </a:t>
            </a:r>
            <a:r>
              <a:rPr lang="en-US" dirty="0"/>
              <a:t>development costs</a:t>
            </a:r>
          </a:p>
          <a:p>
            <a:r>
              <a:rPr lang="en-US" dirty="0"/>
              <a:t>Cut down time to market in the development process</a:t>
            </a:r>
          </a:p>
          <a:p>
            <a:r>
              <a:rPr lang="en-US" dirty="0"/>
              <a:t>Improve programmer’s productivity</a:t>
            </a:r>
          </a:p>
          <a:p>
            <a:r>
              <a:rPr lang="en-US" dirty="0"/>
              <a:t>Develop a neat code that is well-defined</a:t>
            </a:r>
          </a:p>
          <a:p>
            <a:r>
              <a:rPr lang="en-US" dirty="0"/>
              <a:t>Cut down turnaround time</a:t>
            </a:r>
          </a:p>
          <a:p>
            <a:r>
              <a:rPr lang="en-US" dirty="0"/>
              <a:t>Generates proof that the developed code works as expected</a:t>
            </a:r>
          </a:p>
          <a:p>
            <a:r>
              <a:rPr lang="en-US" dirty="0"/>
              <a:t>Boosts the process of generating quality code</a:t>
            </a:r>
            <a:endParaRPr lang="en-IN" dirty="0"/>
          </a:p>
        </p:txBody>
      </p:sp>
      <p:sp>
        <p:nvSpPr>
          <p:cNvPr id="3" name="Title 2"/>
          <p:cNvSpPr>
            <a:spLocks noGrp="1"/>
          </p:cNvSpPr>
          <p:nvPr>
            <p:ph type="title"/>
          </p:nvPr>
        </p:nvSpPr>
        <p:spPr/>
        <p:txBody>
          <a:bodyPr/>
          <a:lstStyle/>
          <a:p>
            <a:r>
              <a:rPr lang="en-IN" dirty="0" smtClean="0"/>
              <a:t>Why TDD</a:t>
            </a:r>
            <a:endParaRPr lang="en-IN" dirty="0"/>
          </a:p>
        </p:txBody>
      </p:sp>
    </p:spTree>
    <p:extLst>
      <p:ext uri="{BB962C8B-B14F-4D97-AF65-F5344CB8AC3E}">
        <p14:creationId xmlns:p14="http://schemas.microsoft.com/office/powerpoint/2010/main" val="22979028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00400" y="2362200"/>
            <a:ext cx="2133600" cy="670326"/>
          </a:xfrm>
        </p:spPr>
        <p:txBody>
          <a:bodyPr/>
          <a:lstStyle/>
          <a:p>
            <a:r>
              <a:rPr lang="en-IN" dirty="0" smtClean="0">
                <a:hlinkClick r:id="rId2" action="ppaction://hlinkpres?slideindex=1&amp;slidetitle="/>
              </a:rPr>
              <a:t>Selenium</a:t>
            </a:r>
            <a:endParaRPr lang="en-IN" dirty="0"/>
          </a:p>
        </p:txBody>
      </p:sp>
    </p:spTree>
    <p:extLst>
      <p:ext uri="{BB962C8B-B14F-4D97-AF65-F5344CB8AC3E}">
        <p14:creationId xmlns:p14="http://schemas.microsoft.com/office/powerpoint/2010/main" val="151678421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p:txBody>
          <a:bodyPr>
            <a:normAutofit fontScale="92500" lnSpcReduction="20000"/>
          </a:bodyPr>
          <a:lstStyle/>
          <a:p>
            <a:r>
              <a:rPr lang="en-US" dirty="0" err="1"/>
              <a:t>Behaviour</a:t>
            </a:r>
            <a:r>
              <a:rPr lang="en-US" dirty="0"/>
              <a:t>-Driven Development (BDD) is a </a:t>
            </a:r>
            <a:r>
              <a:rPr lang="en-US" b="1" dirty="0"/>
              <a:t>collaborative</a:t>
            </a:r>
            <a:r>
              <a:rPr lang="en-US" dirty="0"/>
              <a:t> approach to software development that bridges the communication gap between business and IT</a:t>
            </a:r>
            <a:r>
              <a:rPr lang="en-US" dirty="0" smtClean="0"/>
              <a:t>.</a:t>
            </a:r>
          </a:p>
          <a:p>
            <a:r>
              <a:rPr lang="en-US" dirty="0" smtClean="0"/>
              <a:t>BDD </a:t>
            </a:r>
            <a:r>
              <a:rPr lang="en-US" dirty="0"/>
              <a:t>helps teams communicate requirements with more precision, discover defects early and produce software that remains maintainable over time</a:t>
            </a:r>
            <a:r>
              <a:rPr lang="en-US" dirty="0" smtClean="0"/>
              <a:t>.</a:t>
            </a:r>
          </a:p>
          <a:p>
            <a:r>
              <a:rPr lang="en-US" dirty="0"/>
              <a:t>It helps teams create business requirements that can be understood by the whole team</a:t>
            </a:r>
            <a:r>
              <a:rPr lang="en-US" dirty="0" smtClean="0"/>
              <a:t>.</a:t>
            </a:r>
          </a:p>
          <a:p>
            <a:r>
              <a:rPr lang="en-US" dirty="0" smtClean="0"/>
              <a:t>Specifying </a:t>
            </a:r>
            <a:r>
              <a:rPr lang="en-US" dirty="0"/>
              <a:t>examples uncovers misunderstanding people might not even be aware of</a:t>
            </a:r>
            <a:r>
              <a:rPr lang="en-US" dirty="0" smtClean="0"/>
              <a:t>.</a:t>
            </a:r>
          </a:p>
          <a:p>
            <a:r>
              <a:rPr lang="en-US" dirty="0" smtClean="0"/>
              <a:t>Teams </a:t>
            </a:r>
            <a:r>
              <a:rPr lang="en-US" dirty="0"/>
              <a:t>that practice BDD focus on </a:t>
            </a:r>
            <a:r>
              <a:rPr lang="en-US" i="1" dirty="0"/>
              <a:t>preventing</a:t>
            </a:r>
            <a:r>
              <a:rPr lang="en-US" dirty="0"/>
              <a:t> defects rather than finding them</a:t>
            </a:r>
            <a:r>
              <a:rPr lang="en-US" dirty="0" smtClean="0"/>
              <a:t>.</a:t>
            </a:r>
          </a:p>
          <a:p>
            <a:r>
              <a:rPr lang="en-US" dirty="0" smtClean="0"/>
              <a:t>This </a:t>
            </a:r>
            <a:r>
              <a:rPr lang="en-US" dirty="0"/>
              <a:t>leads to less rework and quicker time to market.</a:t>
            </a:r>
            <a:endParaRPr lang="en-IN" dirty="0"/>
          </a:p>
        </p:txBody>
      </p:sp>
      <p:sp>
        <p:nvSpPr>
          <p:cNvPr id="3" name="Title 2"/>
          <p:cNvSpPr>
            <a:spLocks noGrp="1"/>
          </p:cNvSpPr>
          <p:nvPr>
            <p:ph type="title"/>
          </p:nvPr>
        </p:nvSpPr>
        <p:spPr/>
        <p:txBody>
          <a:bodyPr/>
          <a:lstStyle/>
          <a:p>
            <a:r>
              <a:rPr lang="en-IN" dirty="0" smtClean="0"/>
              <a:t>BDD</a:t>
            </a:r>
            <a:endParaRPr lang="en-IN" dirty="0"/>
          </a:p>
        </p:txBody>
      </p:sp>
    </p:spTree>
    <p:extLst>
      <p:ext uri="{BB962C8B-B14F-4D97-AF65-F5344CB8AC3E}">
        <p14:creationId xmlns:p14="http://schemas.microsoft.com/office/powerpoint/2010/main" val="28275379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dirty="0"/>
              <a:t>Behavior-driven development should be focused on the business behaviors your code is implementing: the “why” behind the code</a:t>
            </a:r>
            <a:r>
              <a:rPr lang="en-US" dirty="0" smtClean="0"/>
              <a:t>.</a:t>
            </a:r>
          </a:p>
          <a:p>
            <a:r>
              <a:rPr lang="en-US" dirty="0" smtClean="0"/>
              <a:t>It </a:t>
            </a:r>
            <a:r>
              <a:rPr lang="en-US" dirty="0"/>
              <a:t>supports a team-centric (especially cross-functional) workflow.</a:t>
            </a:r>
          </a:p>
          <a:p>
            <a:r>
              <a:rPr lang="en-US" dirty="0" smtClean="0"/>
              <a:t>I’ve </a:t>
            </a:r>
            <a:r>
              <a:rPr lang="en-US" dirty="0"/>
              <a:t>seen agile BDD work really well when a developer and either the Agile product owner or a business analyst sit down together and write pending specs (to be filled in later by the developer) in a plain text editor:</a:t>
            </a:r>
          </a:p>
          <a:p>
            <a:r>
              <a:rPr lang="en-US" dirty="0" smtClean="0"/>
              <a:t>The </a:t>
            </a:r>
            <a:r>
              <a:rPr lang="en-US" dirty="0"/>
              <a:t>business person specifies behaviors they want to see in the system.</a:t>
            </a:r>
          </a:p>
          <a:p>
            <a:r>
              <a:rPr lang="en-US" dirty="0"/>
              <a:t>The developer asks questions based on their understanding of the system, while also writing down additional behaviors needed from a development perspective.</a:t>
            </a:r>
          </a:p>
          <a:p>
            <a:r>
              <a:rPr lang="en-US" dirty="0"/>
              <a:t>Ideally, both parties can refer to the list of current system behaviors to see if this new feature will break existing features.</a:t>
            </a:r>
            <a:endParaRPr lang="en-IN" dirty="0"/>
          </a:p>
        </p:txBody>
      </p:sp>
      <p:sp>
        <p:nvSpPr>
          <p:cNvPr id="3" name="Title 2"/>
          <p:cNvSpPr>
            <a:spLocks noGrp="1"/>
          </p:cNvSpPr>
          <p:nvPr>
            <p:ph type="title"/>
          </p:nvPr>
        </p:nvSpPr>
        <p:spPr/>
        <p:txBody>
          <a:bodyPr/>
          <a:lstStyle/>
          <a:p>
            <a:r>
              <a:rPr lang="en-IN" dirty="0" smtClean="0"/>
              <a:t>BDD</a:t>
            </a:r>
            <a:endParaRPr lang="en-IN" dirty="0"/>
          </a:p>
        </p:txBody>
      </p:sp>
    </p:spTree>
    <p:extLst>
      <p:ext uri="{BB962C8B-B14F-4D97-AF65-F5344CB8AC3E}">
        <p14:creationId xmlns:p14="http://schemas.microsoft.com/office/powerpoint/2010/main" val="3073213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BDD</a:t>
            </a:r>
            <a:endParaRPr lang="en-IN" dirty="0"/>
          </a:p>
        </p:txBody>
      </p:sp>
      <p:pic>
        <p:nvPicPr>
          <p:cNvPr id="1026" name="Picture 2" descr="This business person and developer are collaborating in a Behavior-Driven Development (BD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447800"/>
            <a:ext cx="5905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3882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The scenario: You’re a developer on a team responsible for the company accounting system, implemented in Rails</a:t>
            </a:r>
            <a:r>
              <a:rPr lang="en-US" dirty="0" smtClean="0"/>
              <a:t>.</a:t>
            </a:r>
          </a:p>
          <a:p>
            <a:r>
              <a:rPr lang="en-US" dirty="0" smtClean="0"/>
              <a:t>One </a:t>
            </a:r>
            <a:r>
              <a:rPr lang="en-US" dirty="0"/>
              <a:t>day, a business person asks you to implement a reminder system to remind clients of their pending invoices</a:t>
            </a:r>
            <a:r>
              <a:rPr lang="en-US" dirty="0" smtClean="0"/>
              <a:t>.</a:t>
            </a:r>
          </a:p>
          <a:p>
            <a:r>
              <a:rPr lang="en-US" dirty="0" smtClean="0"/>
              <a:t>Because </a:t>
            </a:r>
            <a:r>
              <a:rPr lang="en-US" dirty="0"/>
              <a:t>you’re practicing </a:t>
            </a:r>
            <a:r>
              <a:rPr lang="en-US" dirty="0" err="1" smtClean="0"/>
              <a:t>BDD,you</a:t>
            </a:r>
            <a:r>
              <a:rPr lang="en-US" dirty="0" smtClean="0"/>
              <a:t> </a:t>
            </a:r>
            <a:r>
              <a:rPr lang="en-US" dirty="0"/>
              <a:t>sit down with that business person and start defining behaviors</a:t>
            </a:r>
            <a:r>
              <a:rPr lang="en-US" dirty="0" smtClean="0"/>
              <a:t>.</a:t>
            </a:r>
            <a:endParaRPr lang="en-US" dirty="0"/>
          </a:p>
          <a:p>
            <a:r>
              <a:rPr lang="en-US" dirty="0"/>
              <a:t>You open your text editor and start creating pending specs for the behaviors the business user wants</a:t>
            </a:r>
            <a:r>
              <a:rPr lang="en-US" dirty="0" smtClean="0"/>
              <a:t>:</a:t>
            </a:r>
            <a:endParaRPr lang="en-US" dirty="0"/>
          </a:p>
          <a:p>
            <a:r>
              <a:rPr lang="en-US" dirty="0"/>
              <a:t>it "adds a reminder date when an invoice is created"</a:t>
            </a:r>
          </a:p>
          <a:p>
            <a:r>
              <a:rPr lang="en-US" dirty="0"/>
              <a:t>it "sends an email to the invoice's account's primary contact after the reminder date has passed"</a:t>
            </a:r>
          </a:p>
          <a:p>
            <a:r>
              <a:rPr lang="en-US" dirty="0"/>
              <a:t>it "marks that the user has read the email in the invoice"</a:t>
            </a:r>
            <a:endParaRPr lang="en-IN" dirty="0"/>
          </a:p>
        </p:txBody>
      </p:sp>
      <p:sp>
        <p:nvSpPr>
          <p:cNvPr id="3" name="Title 2"/>
          <p:cNvSpPr>
            <a:spLocks noGrp="1"/>
          </p:cNvSpPr>
          <p:nvPr>
            <p:ph type="title"/>
          </p:nvPr>
        </p:nvSpPr>
        <p:spPr/>
        <p:txBody>
          <a:bodyPr/>
          <a:lstStyle/>
          <a:p>
            <a:r>
              <a:rPr lang="en-IN" dirty="0" smtClean="0"/>
              <a:t>BDD Scenario</a:t>
            </a:r>
            <a:endParaRPr lang="en-IN" dirty="0"/>
          </a:p>
        </p:txBody>
      </p:sp>
    </p:spTree>
    <p:extLst>
      <p:ext uri="{BB962C8B-B14F-4D97-AF65-F5344CB8AC3E}">
        <p14:creationId xmlns:p14="http://schemas.microsoft.com/office/powerpoint/2010/main" val="30491063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describes how the software works.</a:t>
            </a:r>
          </a:p>
          <a:p>
            <a:r>
              <a:rPr lang="en-US" dirty="0"/>
              <a:t>On the other hand, BDD −</a:t>
            </a:r>
          </a:p>
          <a:p>
            <a:pPr lvl="1"/>
            <a:r>
              <a:rPr lang="en-US" dirty="0"/>
              <a:t>Describes how the end user uses the software.</a:t>
            </a:r>
          </a:p>
          <a:p>
            <a:pPr lvl="1"/>
            <a:r>
              <a:rPr lang="en-US" dirty="0" smtClean="0"/>
              <a:t>Focuses on collaboration </a:t>
            </a:r>
            <a:r>
              <a:rPr lang="en-US" dirty="0"/>
              <a:t>and communication.</a:t>
            </a:r>
          </a:p>
          <a:p>
            <a:pPr lvl="1"/>
            <a:r>
              <a:rPr lang="en-US" dirty="0"/>
              <a:t>Emphasizes on examples of behavior of the System.</a:t>
            </a:r>
          </a:p>
          <a:p>
            <a:pPr lvl="1"/>
            <a:r>
              <a:rPr lang="en-US" dirty="0"/>
              <a:t>Aims at the executable specifications derived from the examples</a:t>
            </a:r>
          </a:p>
          <a:p>
            <a:endParaRPr lang="en-IN" dirty="0"/>
          </a:p>
        </p:txBody>
      </p:sp>
      <p:sp>
        <p:nvSpPr>
          <p:cNvPr id="3" name="Title 2"/>
          <p:cNvSpPr>
            <a:spLocks noGrp="1"/>
          </p:cNvSpPr>
          <p:nvPr>
            <p:ph type="title"/>
          </p:nvPr>
        </p:nvSpPr>
        <p:spPr/>
        <p:txBody>
          <a:bodyPr/>
          <a:lstStyle/>
          <a:p>
            <a:r>
              <a:rPr lang="en-IN" dirty="0" smtClean="0"/>
              <a:t>TDD vs BDD</a:t>
            </a:r>
            <a:endParaRPr lang="en-IN" dirty="0"/>
          </a:p>
        </p:txBody>
      </p:sp>
    </p:spTree>
    <p:extLst>
      <p:ext uri="{BB962C8B-B14F-4D97-AF65-F5344CB8AC3E}">
        <p14:creationId xmlns:p14="http://schemas.microsoft.com/office/powerpoint/2010/main" val="34606576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dirty="0"/>
              <a:t>BDD is in a more readable format by every stake holder since it is in English, unlike TDD test cases written in programming languages such as Ruby, Java etc.</a:t>
            </a:r>
          </a:p>
          <a:p>
            <a:pPr fontAlgn="base"/>
            <a:r>
              <a:rPr lang="en-US" dirty="0"/>
              <a:t>BDD explains the behavior of an application for the end user while TDD focuses on how functionality is implemented. Changes on functionality can be accommodated with less impact in BDD as opposed to TDD.</a:t>
            </a:r>
          </a:p>
          <a:p>
            <a:pPr fontAlgn="base"/>
            <a:r>
              <a:rPr lang="en-US" dirty="0"/>
              <a:t>BDD enables all the stakeholders to be on the same page with requirements which makes acceptance easy, as opposed to TDD.</a:t>
            </a:r>
          </a:p>
          <a:p>
            <a:endParaRPr lang="en-IN" dirty="0"/>
          </a:p>
        </p:txBody>
      </p:sp>
      <p:sp>
        <p:nvSpPr>
          <p:cNvPr id="3" name="Title 2"/>
          <p:cNvSpPr>
            <a:spLocks noGrp="1"/>
          </p:cNvSpPr>
          <p:nvPr>
            <p:ph type="title"/>
          </p:nvPr>
        </p:nvSpPr>
        <p:spPr/>
        <p:txBody>
          <a:bodyPr/>
          <a:lstStyle/>
          <a:p>
            <a:r>
              <a:rPr lang="en-IN" dirty="0" smtClean="0"/>
              <a:t>TDD vs BDD</a:t>
            </a:r>
            <a:endParaRPr lang="en-IN" dirty="0"/>
          </a:p>
        </p:txBody>
      </p:sp>
    </p:spTree>
    <p:extLst>
      <p:ext uri="{BB962C8B-B14F-4D97-AF65-F5344CB8AC3E}">
        <p14:creationId xmlns:p14="http://schemas.microsoft.com/office/powerpoint/2010/main" val="518509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Cucumber is a testing framework which supports Behavior Driven Development (BDD</a:t>
            </a:r>
            <a:r>
              <a:rPr lang="en-US" dirty="0" smtClean="0"/>
              <a:t>).</a:t>
            </a:r>
          </a:p>
          <a:p>
            <a:r>
              <a:rPr lang="en-US" dirty="0" smtClean="0"/>
              <a:t>It </a:t>
            </a:r>
            <a:r>
              <a:rPr lang="en-US" dirty="0"/>
              <a:t>lets us define application behavior in plain meaningful English text using a simple grammar defined by a language called Gherkin</a:t>
            </a:r>
            <a:r>
              <a:rPr lang="en-US" dirty="0" smtClean="0"/>
              <a:t>.</a:t>
            </a:r>
          </a:p>
          <a:p>
            <a:r>
              <a:rPr lang="en-US" dirty="0" smtClean="0"/>
              <a:t>Cucumber </a:t>
            </a:r>
            <a:r>
              <a:rPr lang="en-US" dirty="0"/>
              <a:t>itself is written in Ruby, but it can be used to “test” code written in Ruby or other languages including but not limited to Java, C# and Python.</a:t>
            </a:r>
            <a:endParaRPr lang="en-IN" dirty="0"/>
          </a:p>
        </p:txBody>
      </p:sp>
      <p:sp>
        <p:nvSpPr>
          <p:cNvPr id="3" name="Title 2"/>
          <p:cNvSpPr>
            <a:spLocks noGrp="1"/>
          </p:cNvSpPr>
          <p:nvPr>
            <p:ph type="title"/>
          </p:nvPr>
        </p:nvSpPr>
        <p:spPr/>
        <p:txBody>
          <a:bodyPr/>
          <a:lstStyle/>
          <a:p>
            <a:r>
              <a:rPr lang="en-IN" dirty="0"/>
              <a:t>BDD Tools Cucumber &amp; </a:t>
            </a:r>
            <a:r>
              <a:rPr lang="en-IN" dirty="0" err="1"/>
              <a:t>SpecFlow</a:t>
            </a:r>
            <a:r>
              <a:rPr lang="en-IN" dirty="0"/>
              <a:t/>
            </a:r>
            <a:br>
              <a:rPr lang="en-IN" dirty="0"/>
            </a:br>
            <a:endParaRPr lang="en-IN" dirty="0"/>
          </a:p>
        </p:txBody>
      </p:sp>
    </p:spTree>
    <p:extLst>
      <p:ext uri="{BB962C8B-B14F-4D97-AF65-F5344CB8AC3E}">
        <p14:creationId xmlns:p14="http://schemas.microsoft.com/office/powerpoint/2010/main" val="3919471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err="1"/>
              <a:t>SpecFlow</a:t>
            </a:r>
            <a:r>
              <a:rPr lang="en-US" dirty="0"/>
              <a:t> is inspired by Cucumber framework in the Ruby on Rails world</a:t>
            </a:r>
            <a:r>
              <a:rPr lang="en-US" dirty="0" smtClean="0"/>
              <a:t>.</a:t>
            </a:r>
          </a:p>
          <a:p>
            <a:r>
              <a:rPr lang="en-US" dirty="0" smtClean="0"/>
              <a:t>Cucumber </a:t>
            </a:r>
            <a:r>
              <a:rPr lang="en-US" dirty="0"/>
              <a:t>uses plain English in the Gherkin format to express user stories</a:t>
            </a:r>
            <a:r>
              <a:rPr lang="en-US" dirty="0" smtClean="0"/>
              <a:t>.</a:t>
            </a:r>
          </a:p>
          <a:p>
            <a:r>
              <a:rPr lang="en-US" dirty="0" smtClean="0"/>
              <a:t>Once </a:t>
            </a:r>
            <a:r>
              <a:rPr lang="en-US" dirty="0"/>
              <a:t>the user stories and their expectations are written, the Cucumber gem is used to execute those stores</a:t>
            </a:r>
            <a:r>
              <a:rPr lang="en-US" dirty="0" smtClean="0"/>
              <a:t>.</a:t>
            </a:r>
          </a:p>
          <a:p>
            <a:r>
              <a:rPr lang="en-US" dirty="0" err="1" smtClean="0"/>
              <a:t>SpecFlow</a:t>
            </a:r>
            <a:r>
              <a:rPr lang="en-US" dirty="0" smtClean="0"/>
              <a:t> </a:t>
            </a:r>
            <a:r>
              <a:rPr lang="en-US" dirty="0"/>
              <a:t>brings the same concept to the .NET world and allows the developer to express the feature in plain English language</a:t>
            </a:r>
            <a:r>
              <a:rPr lang="en-US" dirty="0" smtClean="0"/>
              <a:t>.</a:t>
            </a:r>
          </a:p>
          <a:p>
            <a:r>
              <a:rPr lang="en-US" dirty="0" smtClean="0"/>
              <a:t>It </a:t>
            </a:r>
            <a:r>
              <a:rPr lang="en-US" dirty="0"/>
              <a:t>also allows to write specification in human readable Gherkin format..</a:t>
            </a:r>
            <a:endParaRPr lang="en-IN" dirty="0"/>
          </a:p>
        </p:txBody>
      </p:sp>
      <p:sp>
        <p:nvSpPr>
          <p:cNvPr id="3" name="Title 2"/>
          <p:cNvSpPr>
            <a:spLocks noGrp="1"/>
          </p:cNvSpPr>
          <p:nvPr>
            <p:ph type="title"/>
          </p:nvPr>
        </p:nvSpPr>
        <p:spPr/>
        <p:txBody>
          <a:bodyPr/>
          <a:lstStyle/>
          <a:p>
            <a:r>
              <a:rPr lang="en-IN" dirty="0"/>
              <a:t>BDD Tools Cucumber &amp; </a:t>
            </a:r>
            <a:r>
              <a:rPr lang="en-IN" dirty="0" err="1"/>
              <a:t>SpecFlow</a:t>
            </a:r>
            <a:r>
              <a:rPr lang="en-IN" dirty="0"/>
              <a:t/>
            </a:r>
            <a:br>
              <a:rPr lang="en-IN" dirty="0"/>
            </a:br>
            <a:endParaRPr lang="en-IN" dirty="0"/>
          </a:p>
        </p:txBody>
      </p:sp>
    </p:spTree>
    <p:extLst>
      <p:ext uri="{BB962C8B-B14F-4D97-AF65-F5344CB8AC3E}">
        <p14:creationId xmlns:p14="http://schemas.microsoft.com/office/powerpoint/2010/main" val="38845171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Gherkin is a Business Readable, Domain Specific Language created especially for behavior descriptions</a:t>
            </a:r>
            <a:r>
              <a:rPr lang="en-US" dirty="0" smtClean="0"/>
              <a:t>.</a:t>
            </a:r>
          </a:p>
          <a:p>
            <a:r>
              <a:rPr lang="en-US" dirty="0" smtClean="0"/>
              <a:t>It </a:t>
            </a:r>
            <a:r>
              <a:rPr lang="en-US" dirty="0"/>
              <a:t>gives you the ability to remove logic details from behavior tests</a:t>
            </a:r>
            <a:r>
              <a:rPr lang="en-US" dirty="0" smtClean="0"/>
              <a:t>.</a:t>
            </a:r>
          </a:p>
          <a:p>
            <a:r>
              <a:rPr lang="en-US" dirty="0"/>
              <a:t>Gherkin serves two purposes: serving as your project’s documentation and automated tests. </a:t>
            </a:r>
            <a:endParaRPr lang="en-US" dirty="0" smtClean="0"/>
          </a:p>
          <a:p>
            <a:endParaRPr lang="en-IN" dirty="0"/>
          </a:p>
        </p:txBody>
      </p:sp>
      <p:sp>
        <p:nvSpPr>
          <p:cNvPr id="3" name="Title 2"/>
          <p:cNvSpPr>
            <a:spLocks noGrp="1"/>
          </p:cNvSpPr>
          <p:nvPr>
            <p:ph type="title"/>
          </p:nvPr>
        </p:nvSpPr>
        <p:spPr/>
        <p:txBody>
          <a:bodyPr/>
          <a:lstStyle/>
          <a:p>
            <a:r>
              <a:rPr lang="en-IN" dirty="0" smtClean="0"/>
              <a:t>Gherkin</a:t>
            </a:r>
            <a:endParaRPr lang="en-IN" dirty="0"/>
          </a:p>
        </p:txBody>
      </p:sp>
    </p:spTree>
    <p:extLst>
      <p:ext uri="{BB962C8B-B14F-4D97-AF65-F5344CB8AC3E}">
        <p14:creationId xmlns:p14="http://schemas.microsoft.com/office/powerpoint/2010/main" val="129381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dirty="0"/>
              <a:t>A significant advantage of TDD is that it enables you to take small steps when writing software</a:t>
            </a:r>
            <a:r>
              <a:rPr lang="en-US" dirty="0" smtClean="0"/>
              <a:t>.</a:t>
            </a:r>
          </a:p>
          <a:p>
            <a:r>
              <a:rPr lang="en-US" dirty="0" smtClean="0"/>
              <a:t>This </a:t>
            </a:r>
            <a:r>
              <a:rPr lang="en-US" dirty="0"/>
              <a:t>is a practice that I have promoted for years because it is far more productive than attempting to code in large steps</a:t>
            </a:r>
            <a:r>
              <a:rPr lang="en-US" dirty="0" smtClean="0"/>
              <a:t>.</a:t>
            </a:r>
          </a:p>
          <a:p>
            <a:r>
              <a:rPr lang="en-US" dirty="0" smtClean="0"/>
              <a:t>For </a:t>
            </a:r>
            <a:r>
              <a:rPr lang="en-US" dirty="0"/>
              <a:t>example, assume you add some new functional code, compile, and test it</a:t>
            </a:r>
            <a:r>
              <a:rPr lang="en-US" dirty="0" smtClean="0"/>
              <a:t>.</a:t>
            </a:r>
          </a:p>
          <a:p>
            <a:r>
              <a:rPr lang="en-US" dirty="0" smtClean="0"/>
              <a:t> </a:t>
            </a:r>
            <a:r>
              <a:rPr lang="en-US" dirty="0"/>
              <a:t>Chances are pretty good that your tests will be broken by defects that exist in the new code. </a:t>
            </a:r>
            <a:endParaRPr lang="en-US" dirty="0" smtClean="0"/>
          </a:p>
          <a:p>
            <a:r>
              <a:rPr lang="en-US" dirty="0" smtClean="0"/>
              <a:t>It </a:t>
            </a:r>
            <a:r>
              <a:rPr lang="en-US" dirty="0"/>
              <a:t>is much easier to find, and then fix, those defects if you've written two new lines of code than two thousand</a:t>
            </a:r>
            <a:r>
              <a:rPr lang="en-US" dirty="0" smtClean="0"/>
              <a:t>.</a:t>
            </a:r>
          </a:p>
          <a:p>
            <a:r>
              <a:rPr lang="en-US" dirty="0" smtClean="0"/>
              <a:t>The </a:t>
            </a:r>
            <a:r>
              <a:rPr lang="en-US" dirty="0"/>
              <a:t>implication is that the faster your compiler and regression test suite, the more attractive it is to proceed in smaller and smaller steps</a:t>
            </a:r>
            <a:r>
              <a:rPr lang="en-US" dirty="0" smtClean="0"/>
              <a:t>.</a:t>
            </a:r>
          </a:p>
          <a:p>
            <a:r>
              <a:rPr lang="en-US" dirty="0" smtClean="0"/>
              <a:t>I </a:t>
            </a:r>
            <a:r>
              <a:rPr lang="en-US" dirty="0"/>
              <a:t>generally prefer to add a few new lines of functional code, typically less than ten, before I recompile and rerun my tests.</a:t>
            </a:r>
            <a:endParaRPr lang="en-IN" dirty="0"/>
          </a:p>
        </p:txBody>
      </p:sp>
      <p:sp>
        <p:nvSpPr>
          <p:cNvPr id="3" name="Title 2"/>
          <p:cNvSpPr>
            <a:spLocks noGrp="1"/>
          </p:cNvSpPr>
          <p:nvPr>
            <p:ph type="title"/>
          </p:nvPr>
        </p:nvSpPr>
        <p:spPr/>
        <p:txBody>
          <a:bodyPr/>
          <a:lstStyle/>
          <a:p>
            <a:r>
              <a:rPr lang="en-IN" dirty="0" smtClean="0"/>
              <a:t>Why TDD</a:t>
            </a:r>
            <a:endParaRPr lang="en-IN" dirty="0"/>
          </a:p>
        </p:txBody>
      </p:sp>
    </p:spTree>
    <p:extLst>
      <p:ext uri="{BB962C8B-B14F-4D97-AF65-F5344CB8AC3E}">
        <p14:creationId xmlns:p14="http://schemas.microsoft.com/office/powerpoint/2010/main" val="17282216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Gherkin Syntax</a:t>
            </a:r>
            <a:endParaRPr lang="en-IN" dirty="0"/>
          </a:p>
        </p:txBody>
      </p:sp>
      <p:pic>
        <p:nvPicPr>
          <p:cNvPr id="4" name="Picture 3"/>
          <p:cNvPicPr>
            <a:picLocks noChangeAspect="1"/>
          </p:cNvPicPr>
          <p:nvPr/>
        </p:nvPicPr>
        <p:blipFill rotWithShape="1">
          <a:blip r:embed="rId2"/>
          <a:srcRect l="10001" t="12963" r="9999" b="14444"/>
          <a:stretch/>
        </p:blipFill>
        <p:spPr>
          <a:xfrm>
            <a:off x="609599" y="1828800"/>
            <a:ext cx="8061649" cy="4114800"/>
          </a:xfrm>
          <a:prstGeom prst="rect">
            <a:avLst/>
          </a:prstGeom>
        </p:spPr>
      </p:pic>
    </p:spTree>
    <p:extLst>
      <p:ext uri="{BB962C8B-B14F-4D97-AF65-F5344CB8AC3E}">
        <p14:creationId xmlns:p14="http://schemas.microsoft.com/office/powerpoint/2010/main" val="10713688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Feature: Serve coffee</a:t>
            </a:r>
          </a:p>
          <a:p>
            <a:r>
              <a:rPr lang="en-US" dirty="0"/>
              <a:t>  In order to earn money</a:t>
            </a:r>
          </a:p>
          <a:p>
            <a:r>
              <a:rPr lang="en-US" dirty="0"/>
              <a:t>  Customers should be able </a:t>
            </a:r>
            <a:r>
              <a:rPr lang="en-US" dirty="0" smtClean="0"/>
              <a:t>to  </a:t>
            </a:r>
            <a:r>
              <a:rPr lang="en-US" dirty="0"/>
              <a:t>buy coffee at all times</a:t>
            </a:r>
          </a:p>
          <a:p>
            <a:endParaRPr lang="en-US" dirty="0"/>
          </a:p>
          <a:p>
            <a:r>
              <a:rPr lang="en-US" dirty="0"/>
              <a:t>  Scenario: Buy last coffee</a:t>
            </a:r>
          </a:p>
          <a:p>
            <a:r>
              <a:rPr lang="en-US" dirty="0"/>
              <a:t>    Given there are 1 </a:t>
            </a:r>
            <a:r>
              <a:rPr lang="en-US" dirty="0" smtClean="0"/>
              <a:t>coffee </a:t>
            </a:r>
            <a:r>
              <a:rPr lang="en-US" dirty="0"/>
              <a:t>left in the machine</a:t>
            </a:r>
          </a:p>
          <a:p>
            <a:r>
              <a:rPr lang="en-US" dirty="0"/>
              <a:t>    And I have deposited 1 dollar</a:t>
            </a:r>
          </a:p>
          <a:p>
            <a:r>
              <a:rPr lang="en-US" dirty="0"/>
              <a:t>    When I press the coffee button</a:t>
            </a:r>
          </a:p>
          <a:p>
            <a:r>
              <a:rPr lang="en-US" dirty="0"/>
              <a:t>    Then I should be served a coffee</a:t>
            </a:r>
            <a:endParaRPr lang="en-IN" dirty="0"/>
          </a:p>
        </p:txBody>
      </p:sp>
      <p:sp>
        <p:nvSpPr>
          <p:cNvPr id="3" name="Title 2"/>
          <p:cNvSpPr>
            <a:spLocks noGrp="1"/>
          </p:cNvSpPr>
          <p:nvPr>
            <p:ph type="title"/>
          </p:nvPr>
        </p:nvSpPr>
        <p:spPr/>
        <p:txBody>
          <a:bodyPr/>
          <a:lstStyle/>
          <a:p>
            <a:r>
              <a:rPr lang="en-IN" dirty="0" smtClean="0"/>
              <a:t>Gherkin DSL</a:t>
            </a:r>
            <a:endParaRPr lang="en-IN" dirty="0"/>
          </a:p>
        </p:txBody>
      </p:sp>
    </p:spTree>
    <p:extLst>
      <p:ext uri="{BB962C8B-B14F-4D97-AF65-F5344CB8AC3E}">
        <p14:creationId xmlns:p14="http://schemas.microsoft.com/office/powerpoint/2010/main" val="19340823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Feature − Login functionality for a social networking site</a:t>
            </a:r>
            <a:r>
              <a:rPr lang="en-US" dirty="0" smtClean="0"/>
              <a:t>.</a:t>
            </a:r>
          </a:p>
          <a:p>
            <a:r>
              <a:rPr lang="en-US" dirty="0" smtClean="0"/>
              <a:t>Given </a:t>
            </a:r>
            <a:r>
              <a:rPr lang="en-US" dirty="0"/>
              <a:t>I am a social networking site user</a:t>
            </a:r>
            <a:r>
              <a:rPr lang="en-US" dirty="0" smtClean="0"/>
              <a:t>.</a:t>
            </a:r>
          </a:p>
          <a:p>
            <a:r>
              <a:rPr lang="en-US" dirty="0" smtClean="0"/>
              <a:t>When </a:t>
            </a:r>
            <a:r>
              <a:rPr lang="en-US" dirty="0"/>
              <a:t>I enter username as username1</a:t>
            </a:r>
            <a:r>
              <a:rPr lang="en-US" dirty="0" smtClean="0"/>
              <a:t>.</a:t>
            </a:r>
          </a:p>
          <a:p>
            <a:r>
              <a:rPr lang="en-US" dirty="0" smtClean="0"/>
              <a:t> </a:t>
            </a:r>
            <a:r>
              <a:rPr lang="en-US" dirty="0"/>
              <a:t>And I enter password as password1</a:t>
            </a:r>
            <a:r>
              <a:rPr lang="en-US" dirty="0" smtClean="0"/>
              <a:t>.</a:t>
            </a:r>
          </a:p>
          <a:p>
            <a:r>
              <a:rPr lang="en-US" dirty="0" smtClean="0"/>
              <a:t>Then </a:t>
            </a:r>
            <a:r>
              <a:rPr lang="en-US" dirty="0"/>
              <a:t>I should be redirected to the home page of the site.</a:t>
            </a:r>
            <a:endParaRPr lang="en-IN" dirty="0"/>
          </a:p>
        </p:txBody>
      </p:sp>
      <p:sp>
        <p:nvSpPr>
          <p:cNvPr id="3" name="Title 2"/>
          <p:cNvSpPr>
            <a:spLocks noGrp="1"/>
          </p:cNvSpPr>
          <p:nvPr>
            <p:ph type="title"/>
          </p:nvPr>
        </p:nvSpPr>
        <p:spPr/>
        <p:txBody>
          <a:bodyPr/>
          <a:lstStyle/>
          <a:p>
            <a:r>
              <a:rPr lang="en-IN" dirty="0" smtClean="0"/>
              <a:t>Gherkin User Login</a:t>
            </a:r>
            <a:endParaRPr lang="en-IN" dirty="0"/>
          </a:p>
        </p:txBody>
      </p:sp>
    </p:spTree>
    <p:extLst>
      <p:ext uri="{BB962C8B-B14F-4D97-AF65-F5344CB8AC3E}">
        <p14:creationId xmlns:p14="http://schemas.microsoft.com/office/powerpoint/2010/main" val="1417135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i="1" dirty="0"/>
              <a:t>Feature: Sign up</a:t>
            </a:r>
            <a:endParaRPr lang="en-US" dirty="0"/>
          </a:p>
          <a:p>
            <a:r>
              <a:rPr lang="en-US" b="1" i="1" dirty="0"/>
              <a:t>Sign up should be quick and friendly.</a:t>
            </a:r>
            <a:endParaRPr lang="en-US" dirty="0"/>
          </a:p>
          <a:p>
            <a:r>
              <a:rPr lang="en-US" b="1" i="1" dirty="0"/>
              <a:t>Scenario: Successful sign up</a:t>
            </a:r>
            <a:r>
              <a:rPr lang="en-US" dirty="0"/>
              <a:t/>
            </a:r>
            <a:br>
              <a:rPr lang="en-US" dirty="0"/>
            </a:br>
            <a:r>
              <a:rPr lang="en-US" b="1" i="1" dirty="0"/>
              <a:t>New users should get a confirmation email and be greeted</a:t>
            </a:r>
            <a:r>
              <a:rPr lang="en-US" dirty="0"/>
              <a:t/>
            </a:r>
            <a:br>
              <a:rPr lang="en-US" dirty="0"/>
            </a:br>
            <a:r>
              <a:rPr lang="en-US" b="1" i="1" dirty="0"/>
              <a:t>personally by the site once signed in.</a:t>
            </a:r>
            <a:endParaRPr lang="en-US" dirty="0"/>
          </a:p>
          <a:p>
            <a:r>
              <a:rPr lang="en-US" b="1" i="1" dirty="0"/>
              <a:t>Given I have chosen to sign up</a:t>
            </a:r>
            <a:r>
              <a:rPr lang="en-US" dirty="0"/>
              <a:t/>
            </a:r>
            <a:br>
              <a:rPr lang="en-US" dirty="0"/>
            </a:br>
            <a:r>
              <a:rPr lang="en-US" b="1" i="1" dirty="0"/>
              <a:t>When I sign up with valid details</a:t>
            </a:r>
            <a:r>
              <a:rPr lang="en-US" dirty="0"/>
              <a:t/>
            </a:r>
            <a:br>
              <a:rPr lang="en-US" dirty="0"/>
            </a:br>
            <a:r>
              <a:rPr lang="en-US" b="1" i="1" dirty="0"/>
              <a:t>Then I should receive a confirmation email</a:t>
            </a:r>
            <a:r>
              <a:rPr lang="en-US" dirty="0"/>
              <a:t/>
            </a:r>
            <a:br>
              <a:rPr lang="en-US" dirty="0"/>
            </a:br>
            <a:r>
              <a:rPr lang="en-US" b="1" i="1" dirty="0"/>
              <a:t>And I should see a personalized greeting message</a:t>
            </a:r>
            <a:endParaRPr lang="en-US" dirty="0"/>
          </a:p>
          <a:p>
            <a:r>
              <a:rPr lang="en-US" b="1" i="1" dirty="0"/>
              <a:t>Scenario: Duplicate email</a:t>
            </a:r>
            <a:endParaRPr lang="en-US" dirty="0"/>
          </a:p>
          <a:p>
            <a:r>
              <a:rPr lang="en-US" b="1" i="1" dirty="0"/>
              <a:t>Where someone tries to create an account for an email address</a:t>
            </a:r>
            <a:r>
              <a:rPr lang="en-US" dirty="0"/>
              <a:t/>
            </a:r>
            <a:br>
              <a:rPr lang="en-US" dirty="0"/>
            </a:br>
            <a:r>
              <a:rPr lang="en-US" b="1" i="1" dirty="0"/>
              <a:t>that already exists.</a:t>
            </a:r>
            <a:endParaRPr lang="en-US" dirty="0"/>
          </a:p>
          <a:p>
            <a:r>
              <a:rPr lang="en-US" b="1" i="1" dirty="0"/>
              <a:t>Given I have chosen to sign up</a:t>
            </a:r>
            <a:r>
              <a:rPr lang="en-US" dirty="0"/>
              <a:t/>
            </a:r>
            <a:br>
              <a:rPr lang="en-US" dirty="0"/>
            </a:br>
            <a:r>
              <a:rPr lang="en-US" b="1" i="1" dirty="0"/>
              <a:t>But I enter an email address that has already registered</a:t>
            </a:r>
            <a:r>
              <a:rPr lang="en-US" dirty="0"/>
              <a:t/>
            </a:r>
            <a:br>
              <a:rPr lang="en-US" dirty="0"/>
            </a:br>
            <a:r>
              <a:rPr lang="en-US" b="1" i="1" dirty="0"/>
              <a:t>Then I should be told that the email is already registered</a:t>
            </a:r>
            <a:r>
              <a:rPr lang="en-US" dirty="0"/>
              <a:t/>
            </a:r>
            <a:br>
              <a:rPr lang="en-US" dirty="0"/>
            </a:br>
            <a:r>
              <a:rPr lang="en-US" b="1" i="1" dirty="0"/>
              <a:t>And I should be offered the option to recover my password</a:t>
            </a:r>
            <a:endParaRPr lang="en-US" dirty="0"/>
          </a:p>
        </p:txBody>
      </p:sp>
      <p:sp>
        <p:nvSpPr>
          <p:cNvPr id="3" name="Title 2"/>
          <p:cNvSpPr>
            <a:spLocks noGrp="1"/>
          </p:cNvSpPr>
          <p:nvPr>
            <p:ph type="title"/>
          </p:nvPr>
        </p:nvSpPr>
        <p:spPr/>
        <p:txBody>
          <a:bodyPr/>
          <a:lstStyle/>
          <a:p>
            <a:r>
              <a:rPr lang="en-IN" dirty="0" smtClean="0"/>
              <a:t>Gherkin User </a:t>
            </a:r>
            <a:r>
              <a:rPr lang="en-IN" dirty="0" smtClean="0"/>
              <a:t>Signup</a:t>
            </a:r>
            <a:endParaRPr lang="en-IN" dirty="0"/>
          </a:p>
        </p:txBody>
      </p:sp>
    </p:spTree>
    <p:extLst>
      <p:ext uri="{BB962C8B-B14F-4D97-AF65-F5344CB8AC3E}">
        <p14:creationId xmlns:p14="http://schemas.microsoft.com/office/powerpoint/2010/main" val="7390261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920311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
        <p:nvSpPr>
          <p:cNvPr id="3" name="TextBox 2"/>
          <p:cNvSpPr txBox="1"/>
          <p:nvPr/>
        </p:nvSpPr>
        <p:spPr>
          <a:xfrm>
            <a:off x="990600" y="381000"/>
            <a:ext cx="6930167" cy="369332"/>
          </a:xfrm>
          <a:prstGeom prst="rect">
            <a:avLst/>
          </a:prstGeom>
          <a:noFill/>
        </p:spPr>
        <p:txBody>
          <a:bodyPr wrap="none" rtlCol="0">
            <a:spAutoFit/>
          </a:bodyPr>
          <a:lstStyle/>
          <a:p>
            <a:r>
              <a:rPr lang="en-IN" dirty="0" smtClean="0"/>
              <a:t>Add </a:t>
            </a:r>
            <a:r>
              <a:rPr lang="en-IN" dirty="0" err="1" smtClean="0"/>
              <a:t>SpecFlow</a:t>
            </a:r>
            <a:r>
              <a:rPr lang="en-IN" dirty="0" smtClean="0"/>
              <a:t> Feature from Add New Item in Class Library Project</a:t>
            </a:r>
            <a:endParaRPr lang="en-IN" dirty="0"/>
          </a:p>
        </p:txBody>
      </p:sp>
    </p:spTree>
    <p:extLst>
      <p:ext uri="{BB962C8B-B14F-4D97-AF65-F5344CB8AC3E}">
        <p14:creationId xmlns:p14="http://schemas.microsoft.com/office/powerpoint/2010/main" val="5182074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3782652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45965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95452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983808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TDD mantra</a:t>
            </a:r>
            <a:endParaRPr lang="en-IN" dirty="0"/>
          </a:p>
        </p:txBody>
      </p:sp>
      <p:pic>
        <p:nvPicPr>
          <p:cNvPr id="4" name="Picture 3"/>
          <p:cNvPicPr>
            <a:picLocks noChangeAspect="1"/>
          </p:cNvPicPr>
          <p:nvPr/>
        </p:nvPicPr>
        <p:blipFill>
          <a:blip r:embed="rId2"/>
          <a:stretch>
            <a:fillRect/>
          </a:stretch>
        </p:blipFill>
        <p:spPr>
          <a:xfrm>
            <a:off x="762000" y="1828800"/>
            <a:ext cx="7086600" cy="4079246"/>
          </a:xfrm>
          <a:prstGeom prst="rect">
            <a:avLst/>
          </a:prstGeom>
        </p:spPr>
      </p:pic>
    </p:spTree>
    <p:extLst>
      <p:ext uri="{BB962C8B-B14F-4D97-AF65-F5344CB8AC3E}">
        <p14:creationId xmlns:p14="http://schemas.microsoft.com/office/powerpoint/2010/main" val="19950046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248-1-58324a43-cc69-4843-b150-359760b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7962736"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963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55" y="152400"/>
            <a:ext cx="6665495" cy="6129068"/>
          </a:xfrm>
          <a:prstGeom prst="rect">
            <a:avLst/>
          </a:prstGeom>
        </p:spPr>
      </p:pic>
    </p:spTree>
    <p:extLst>
      <p:ext uri="{BB962C8B-B14F-4D97-AF65-F5344CB8AC3E}">
        <p14:creationId xmlns:p14="http://schemas.microsoft.com/office/powerpoint/2010/main" val="5263659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endParaRPr lang="en-US" dirty="0" smtClean="0"/>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8476" y="1447800"/>
            <a:ext cx="8228012" cy="4824414"/>
          </a:xfrm>
        </p:spPr>
        <p:txBody>
          <a:bodyPr/>
          <a:lstStyle/>
          <a:p>
            <a:r>
              <a:rPr lang="en-US" dirty="0"/>
              <a:t>Red—write a little test that doesn’t work, </a:t>
            </a:r>
            <a:r>
              <a:rPr lang="en-US" dirty="0" smtClean="0"/>
              <a:t>perhaps doesn’t </a:t>
            </a:r>
            <a:r>
              <a:rPr lang="en-US" dirty="0"/>
              <a:t>even compile at first</a:t>
            </a:r>
          </a:p>
          <a:p>
            <a:r>
              <a:rPr lang="en-US" dirty="0" smtClean="0"/>
              <a:t>Green—make </a:t>
            </a:r>
            <a:r>
              <a:rPr lang="en-US" dirty="0"/>
              <a:t>the test work quickly, </a:t>
            </a:r>
            <a:r>
              <a:rPr lang="en-US" dirty="0" smtClean="0"/>
              <a:t>committing whatever </a:t>
            </a:r>
            <a:r>
              <a:rPr lang="en-US" dirty="0"/>
              <a:t>sins necessary in the process</a:t>
            </a:r>
          </a:p>
          <a:p>
            <a:r>
              <a:rPr lang="en-US" dirty="0" smtClean="0"/>
              <a:t>Refactor—eliminate </a:t>
            </a:r>
            <a:r>
              <a:rPr lang="en-US" dirty="0"/>
              <a:t>all the duplication and </a:t>
            </a:r>
            <a:r>
              <a:rPr lang="en-US" dirty="0" smtClean="0"/>
              <a:t>smells created </a:t>
            </a:r>
            <a:r>
              <a:rPr lang="en-US" dirty="0"/>
              <a:t>in just getting the test to work</a:t>
            </a:r>
            <a:endParaRPr lang="en-IN" dirty="0"/>
          </a:p>
        </p:txBody>
      </p:sp>
      <p:sp>
        <p:nvSpPr>
          <p:cNvPr id="3" name="Title 2"/>
          <p:cNvSpPr>
            <a:spLocks noGrp="1"/>
          </p:cNvSpPr>
          <p:nvPr>
            <p:ph type="title"/>
          </p:nvPr>
        </p:nvSpPr>
        <p:spPr/>
        <p:txBody>
          <a:bodyPr/>
          <a:lstStyle/>
          <a:p>
            <a:r>
              <a:rPr lang="en-IN" b="0" dirty="0"/>
              <a:t>TDD mantra</a:t>
            </a:r>
            <a:endParaRPr lang="en-IN" dirty="0"/>
          </a:p>
        </p:txBody>
      </p:sp>
    </p:spTree>
    <p:extLst>
      <p:ext uri="{BB962C8B-B14F-4D97-AF65-F5344CB8AC3E}">
        <p14:creationId xmlns:p14="http://schemas.microsoft.com/office/powerpoint/2010/main" val="341439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Law 1: You may not write production code </a:t>
            </a:r>
            <a:r>
              <a:rPr lang="en-US" dirty="0" smtClean="0"/>
              <a:t>unless you’ve </a:t>
            </a:r>
            <a:r>
              <a:rPr lang="en-US" dirty="0"/>
              <a:t>first written a failing unit test.</a:t>
            </a:r>
          </a:p>
          <a:p>
            <a:endParaRPr lang="en-US" dirty="0" smtClean="0"/>
          </a:p>
          <a:p>
            <a:r>
              <a:rPr lang="en-US" dirty="0" smtClean="0"/>
              <a:t>Law </a:t>
            </a:r>
            <a:r>
              <a:rPr lang="en-US" dirty="0"/>
              <a:t>2: You may not write more of a unit test than </a:t>
            </a:r>
            <a:r>
              <a:rPr lang="en-US" dirty="0" smtClean="0"/>
              <a:t>is sufficient </a:t>
            </a:r>
            <a:r>
              <a:rPr lang="en-US" dirty="0"/>
              <a:t>to fail.</a:t>
            </a:r>
          </a:p>
          <a:p>
            <a:endParaRPr lang="en-US" dirty="0" smtClean="0"/>
          </a:p>
          <a:p>
            <a:r>
              <a:rPr lang="en-US" dirty="0" smtClean="0"/>
              <a:t>Law </a:t>
            </a:r>
            <a:r>
              <a:rPr lang="en-US" dirty="0"/>
              <a:t>3: You may not write more production code </a:t>
            </a:r>
            <a:r>
              <a:rPr lang="en-US" dirty="0" smtClean="0"/>
              <a:t>than is sufficient </a:t>
            </a:r>
            <a:r>
              <a:rPr lang="en-US" dirty="0"/>
              <a:t>to make the failing unit test pass</a:t>
            </a:r>
            <a:r>
              <a:rPr lang="en-US" dirty="0" smtClean="0"/>
              <a:t>.</a:t>
            </a:r>
            <a:endParaRPr lang="en-US" dirty="0"/>
          </a:p>
        </p:txBody>
      </p:sp>
      <p:sp>
        <p:nvSpPr>
          <p:cNvPr id="3" name="Title 2"/>
          <p:cNvSpPr>
            <a:spLocks noGrp="1"/>
          </p:cNvSpPr>
          <p:nvPr>
            <p:ph type="title"/>
          </p:nvPr>
        </p:nvSpPr>
        <p:spPr/>
        <p:txBody>
          <a:bodyPr/>
          <a:lstStyle/>
          <a:p>
            <a:r>
              <a:rPr lang="en-IN" b="0" dirty="0"/>
              <a:t>3 laws of TDD</a:t>
            </a:r>
            <a:endParaRPr lang="en-IN" dirty="0"/>
          </a:p>
        </p:txBody>
      </p:sp>
    </p:spTree>
    <p:extLst>
      <p:ext uri="{BB962C8B-B14F-4D97-AF65-F5344CB8AC3E}">
        <p14:creationId xmlns:p14="http://schemas.microsoft.com/office/powerpoint/2010/main" val="97748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Early bug </a:t>
            </a:r>
            <a:r>
              <a:rPr lang="en-US" b="1" dirty="0" smtClean="0"/>
              <a:t>notification</a:t>
            </a:r>
          </a:p>
          <a:p>
            <a:pPr lvl="1"/>
            <a:r>
              <a:rPr lang="en-US" dirty="0" smtClean="0"/>
              <a:t>Developers </a:t>
            </a:r>
            <a:r>
              <a:rPr lang="en-US" dirty="0"/>
              <a:t>test their code but in the database world, this often consists of manual tests or one-off scripts. </a:t>
            </a:r>
            <a:endParaRPr lang="en-US" dirty="0" smtClean="0"/>
          </a:p>
          <a:p>
            <a:pPr lvl="1"/>
            <a:r>
              <a:rPr lang="en-US" dirty="0" smtClean="0"/>
              <a:t>Using </a:t>
            </a:r>
            <a:r>
              <a:rPr lang="en-US" dirty="0"/>
              <a:t>TDD you build up, over time, a suite of automated tests that you and any other developer can rerun at will.</a:t>
            </a:r>
          </a:p>
          <a:p>
            <a:r>
              <a:rPr lang="en-US" b="1" dirty="0"/>
              <a:t>Better Designed, cleaner and more extensible code.</a:t>
            </a:r>
            <a:endParaRPr lang="en-US" dirty="0"/>
          </a:p>
          <a:p>
            <a:pPr lvl="1"/>
            <a:r>
              <a:rPr lang="en-US" dirty="0"/>
              <a:t>It helps to understand how the code will be used and how it interacts with other modules.</a:t>
            </a:r>
          </a:p>
          <a:p>
            <a:pPr lvl="1"/>
            <a:r>
              <a:rPr lang="en-US" dirty="0"/>
              <a:t>It results in better design decision and more maintainable code.</a:t>
            </a:r>
          </a:p>
          <a:p>
            <a:pPr lvl="1"/>
            <a:r>
              <a:rPr lang="en-US" dirty="0"/>
              <a:t>TDD allows writing smaller code having single responsibility rather than monolithic procedures with multiple responsibilities. This makes the code simpler to understand.</a:t>
            </a:r>
          </a:p>
          <a:p>
            <a:pPr lvl="1"/>
            <a:r>
              <a:rPr lang="en-US" dirty="0"/>
              <a:t>TDD also forces to write only production code to pass tests based on user requirements.</a:t>
            </a:r>
          </a:p>
          <a:p>
            <a:endParaRPr lang="en-IN" dirty="0"/>
          </a:p>
        </p:txBody>
      </p:sp>
      <p:sp>
        <p:nvSpPr>
          <p:cNvPr id="3" name="Title 2"/>
          <p:cNvSpPr>
            <a:spLocks noGrp="1"/>
          </p:cNvSpPr>
          <p:nvPr>
            <p:ph type="title"/>
          </p:nvPr>
        </p:nvSpPr>
        <p:spPr/>
        <p:txBody>
          <a:bodyPr/>
          <a:lstStyle/>
          <a:p>
            <a:r>
              <a:rPr lang="en-IN" dirty="0" smtClean="0"/>
              <a:t>TDD Benefits</a:t>
            </a:r>
            <a:endParaRPr lang="en-IN" dirty="0"/>
          </a:p>
        </p:txBody>
      </p:sp>
    </p:spTree>
    <p:extLst>
      <p:ext uri="{BB962C8B-B14F-4D97-AF65-F5344CB8AC3E}">
        <p14:creationId xmlns:p14="http://schemas.microsoft.com/office/powerpoint/2010/main" val="451920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TDD</a:t>
            </a:r>
            <a:endParaRPr lang="en-IN" dirty="0"/>
          </a:p>
        </p:txBody>
      </p:sp>
      <p:pic>
        <p:nvPicPr>
          <p:cNvPr id="1026" name="Picture 2" descr="Image result for T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6675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33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t>Confidence to Refactor</a:t>
            </a:r>
            <a:endParaRPr lang="en-US" dirty="0"/>
          </a:p>
          <a:p>
            <a:pPr lvl="1"/>
            <a:r>
              <a:rPr lang="en-US" dirty="0"/>
              <a:t>If you refactor code, there can be possibilities of breaks in the code. So having a set of automated tests you can fix those breaks before release. Proper warning will be given if breaks found when automated tests are used.</a:t>
            </a:r>
          </a:p>
          <a:p>
            <a:pPr lvl="1"/>
            <a:r>
              <a:rPr lang="en-US" dirty="0"/>
              <a:t>Using TDD, should results in faster, more extensible code with fewer bugs that can be updated with minimal risks.</a:t>
            </a:r>
          </a:p>
          <a:p>
            <a:r>
              <a:rPr lang="en-US" b="1" dirty="0"/>
              <a:t>Good for </a:t>
            </a:r>
            <a:r>
              <a:rPr lang="en-US" b="1" dirty="0" err="1"/>
              <a:t>teamwork</a:t>
            </a:r>
            <a:r>
              <a:rPr lang="en-US" dirty="0" err="1"/>
              <a:t>In</a:t>
            </a:r>
            <a:r>
              <a:rPr lang="en-US" dirty="0"/>
              <a:t> the absence of any team member, other team members can easily pick up and work on the code. It also aids knowledge sharing, thereby making the team more effective overall.</a:t>
            </a:r>
          </a:p>
          <a:p>
            <a:r>
              <a:rPr lang="en-US" b="1" dirty="0"/>
              <a:t>Good for </a:t>
            </a:r>
            <a:r>
              <a:rPr lang="en-US" b="1" dirty="0" err="1"/>
              <a:t>Developers</a:t>
            </a:r>
            <a:r>
              <a:rPr lang="en-US" dirty="0" err="1"/>
              <a:t>Though</a:t>
            </a:r>
            <a:r>
              <a:rPr lang="en-US" dirty="0"/>
              <a:t> developers have to spend more time in writing TDD test cases, it takes a lot less time for debugging and developing new features. You will write cleaner, less complicated code.</a:t>
            </a:r>
          </a:p>
          <a:p>
            <a:endParaRPr lang="en-IN" dirty="0"/>
          </a:p>
        </p:txBody>
      </p:sp>
      <p:sp>
        <p:nvSpPr>
          <p:cNvPr id="3" name="Title 2"/>
          <p:cNvSpPr>
            <a:spLocks noGrp="1"/>
          </p:cNvSpPr>
          <p:nvPr>
            <p:ph type="title"/>
          </p:nvPr>
        </p:nvSpPr>
        <p:spPr/>
        <p:txBody>
          <a:bodyPr/>
          <a:lstStyle/>
          <a:p>
            <a:r>
              <a:rPr lang="en-IN" dirty="0" smtClean="0"/>
              <a:t>TDD Benefits</a:t>
            </a:r>
            <a:endParaRPr lang="en-IN" dirty="0"/>
          </a:p>
        </p:txBody>
      </p:sp>
    </p:spTree>
    <p:extLst>
      <p:ext uri="{BB962C8B-B14F-4D97-AF65-F5344CB8AC3E}">
        <p14:creationId xmlns:p14="http://schemas.microsoft.com/office/powerpoint/2010/main" val="73659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TDD Benefits</a:t>
            </a:r>
            <a:endParaRPr lang="en-IN" dirty="0"/>
          </a:p>
        </p:txBody>
      </p:sp>
      <p:pic>
        <p:nvPicPr>
          <p:cNvPr id="4" name="Picture 3"/>
          <p:cNvPicPr>
            <a:picLocks noChangeAspect="1"/>
          </p:cNvPicPr>
          <p:nvPr/>
        </p:nvPicPr>
        <p:blipFill>
          <a:blip r:embed="rId2"/>
          <a:stretch>
            <a:fillRect/>
          </a:stretch>
        </p:blipFill>
        <p:spPr>
          <a:xfrm>
            <a:off x="990600" y="1524565"/>
            <a:ext cx="7146580" cy="4137463"/>
          </a:xfrm>
          <a:prstGeom prst="rect">
            <a:avLst/>
          </a:prstGeom>
        </p:spPr>
      </p:pic>
    </p:spTree>
    <p:extLst>
      <p:ext uri="{BB962C8B-B14F-4D97-AF65-F5344CB8AC3E}">
        <p14:creationId xmlns:p14="http://schemas.microsoft.com/office/powerpoint/2010/main" val="395413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Using </a:t>
            </a:r>
            <a:r>
              <a:rPr lang="en-US" dirty="0"/>
              <a:t>TDD to produce code means that developers begin by setting out exactly what the code should do rather than beginning with how the code should satisfy the requirement</a:t>
            </a:r>
            <a:r>
              <a:rPr lang="en-US" dirty="0" smtClean="0"/>
              <a:t>.</a:t>
            </a:r>
          </a:p>
          <a:p>
            <a:r>
              <a:rPr lang="en-US" dirty="0" smtClean="0"/>
              <a:t>The </a:t>
            </a:r>
            <a:r>
              <a:rPr lang="en-US" dirty="0"/>
              <a:t>advantage of this is that the developer is </a:t>
            </a:r>
            <a:r>
              <a:rPr lang="en-US" dirty="0" smtClean="0"/>
              <a:t>focused </a:t>
            </a:r>
            <a:r>
              <a:rPr lang="en-US" dirty="0"/>
              <a:t>on what the code needs to achieve from the outset rather than writing code in a more </a:t>
            </a:r>
            <a:r>
              <a:rPr lang="en-US" dirty="0" err="1"/>
              <a:t>generalised</a:t>
            </a:r>
            <a:r>
              <a:rPr lang="en-US" dirty="0"/>
              <a:t> way</a:t>
            </a:r>
            <a:r>
              <a:rPr lang="en-US" dirty="0" smtClean="0"/>
              <a:t>.</a:t>
            </a:r>
          </a:p>
          <a:p>
            <a:r>
              <a:rPr lang="en-US" dirty="0" smtClean="0"/>
              <a:t>At </a:t>
            </a:r>
            <a:r>
              <a:rPr lang="en-US" dirty="0"/>
              <a:t>Boost </a:t>
            </a:r>
            <a:r>
              <a:rPr lang="en-US" dirty="0" smtClean="0"/>
              <a:t>found </a:t>
            </a:r>
            <a:r>
              <a:rPr lang="en-US" dirty="0"/>
              <a:t>that continuous testing quite naturally results in fewer defects and TTD results in a greater understanding of what the code should achieve as well as cleaner code.</a:t>
            </a:r>
            <a:endParaRPr lang="en-IN" dirty="0"/>
          </a:p>
        </p:txBody>
      </p:sp>
      <p:sp>
        <p:nvSpPr>
          <p:cNvPr id="3" name="Title 2"/>
          <p:cNvSpPr>
            <a:spLocks noGrp="1"/>
          </p:cNvSpPr>
          <p:nvPr>
            <p:ph type="title"/>
          </p:nvPr>
        </p:nvSpPr>
        <p:spPr/>
        <p:txBody>
          <a:bodyPr>
            <a:normAutofit fontScale="90000"/>
          </a:bodyPr>
          <a:lstStyle/>
          <a:p>
            <a:r>
              <a:rPr lang="en-IN" b="0" dirty="0"/>
              <a:t/>
            </a:r>
            <a:br>
              <a:rPr lang="en-IN" b="0" dirty="0"/>
            </a:br>
            <a:r>
              <a:rPr lang="en-IN" b="0" dirty="0"/>
              <a:t> </a:t>
            </a:r>
            <a:br>
              <a:rPr lang="en-IN" b="0" dirty="0"/>
            </a:br>
            <a:r>
              <a:rPr lang="en-IN" b="0" dirty="0" smtClean="0"/>
              <a:t/>
            </a:r>
            <a:br>
              <a:rPr lang="en-IN" b="0" dirty="0" smtClean="0"/>
            </a:br>
            <a:r>
              <a:rPr lang="en-IN" b="0" dirty="0"/>
              <a:t/>
            </a:r>
            <a:br>
              <a:rPr lang="en-IN" b="0" dirty="0"/>
            </a:br>
            <a:r>
              <a:rPr lang="en-IN" b="0" dirty="0" smtClean="0"/>
              <a:t/>
            </a:r>
            <a:br>
              <a:rPr lang="en-IN" b="0" dirty="0" smtClean="0"/>
            </a:br>
            <a:r>
              <a:rPr lang="en-IN" b="0" dirty="0"/>
              <a:t/>
            </a:r>
            <a:br>
              <a:rPr lang="en-IN" b="0" dirty="0"/>
            </a:br>
            <a:r>
              <a:rPr lang="en-IN" b="0" dirty="0" smtClean="0"/>
              <a:t/>
            </a:r>
            <a:br>
              <a:rPr lang="en-IN" b="0" dirty="0" smtClean="0"/>
            </a:br>
            <a:r>
              <a:rPr lang="en-IN" b="0" dirty="0"/>
              <a:t/>
            </a:r>
            <a:br>
              <a:rPr lang="en-IN" b="0" dirty="0"/>
            </a:br>
            <a:r>
              <a:rPr lang="en-IN" b="0" dirty="0" smtClean="0"/>
              <a:t/>
            </a:r>
            <a:br>
              <a:rPr lang="en-IN" b="0" dirty="0" smtClean="0"/>
            </a:br>
            <a:r>
              <a:rPr lang="en-IN" b="0" dirty="0" smtClean="0"/>
              <a:t> </a:t>
            </a:r>
            <a:r>
              <a:rPr lang="en-IN" b="0" dirty="0"/>
              <a:t/>
            </a:r>
            <a:br>
              <a:rPr lang="en-IN" b="0" dirty="0"/>
            </a:br>
            <a:r>
              <a:rPr lang="en-IN" b="0" dirty="0"/>
              <a:t/>
            </a:r>
            <a:br>
              <a:rPr lang="en-IN" b="0" dirty="0"/>
            </a:br>
            <a:r>
              <a:rPr lang="en-IN" b="0" dirty="0"/>
              <a:t>Impact of Adopting TDD</a:t>
            </a:r>
            <a:endParaRPr lang="en-IN" dirty="0"/>
          </a:p>
        </p:txBody>
      </p:sp>
    </p:spTree>
    <p:extLst>
      <p:ext uri="{BB962C8B-B14F-4D97-AF65-F5344CB8AC3E}">
        <p14:creationId xmlns:p14="http://schemas.microsoft.com/office/powerpoint/2010/main" val="110891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Add a test.</a:t>
            </a:r>
          </a:p>
          <a:p>
            <a:r>
              <a:rPr lang="en-US" dirty="0"/>
              <a:t>Run all tests and see if any new test fails.</a:t>
            </a:r>
          </a:p>
          <a:p>
            <a:r>
              <a:rPr lang="en-US" dirty="0"/>
              <a:t>Write some code.</a:t>
            </a:r>
          </a:p>
          <a:p>
            <a:r>
              <a:rPr lang="en-US" dirty="0"/>
              <a:t>Run tests and Refactor code.</a:t>
            </a:r>
          </a:p>
          <a:p>
            <a:r>
              <a:rPr lang="en-US" dirty="0"/>
              <a:t>Repeat.</a:t>
            </a:r>
            <a:endParaRPr lang="en-IN" dirty="0"/>
          </a:p>
        </p:txBody>
      </p:sp>
      <p:sp>
        <p:nvSpPr>
          <p:cNvPr id="3" name="Title 2"/>
          <p:cNvSpPr>
            <a:spLocks noGrp="1"/>
          </p:cNvSpPr>
          <p:nvPr>
            <p:ph type="title"/>
          </p:nvPr>
        </p:nvSpPr>
        <p:spPr/>
        <p:txBody>
          <a:bodyPr/>
          <a:lstStyle/>
          <a:p>
            <a:r>
              <a:rPr lang="en-IN" dirty="0" smtClean="0"/>
              <a:t>How Do I Adopt TDD</a:t>
            </a:r>
            <a:endParaRPr lang="en-IN" dirty="0"/>
          </a:p>
        </p:txBody>
      </p:sp>
    </p:spTree>
    <p:extLst>
      <p:ext uri="{BB962C8B-B14F-4D97-AF65-F5344CB8AC3E}">
        <p14:creationId xmlns:p14="http://schemas.microsoft.com/office/powerpoint/2010/main" val="3449379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 I Adopt TDD</a:t>
            </a:r>
            <a:endParaRPr lang="en-IN" dirty="0"/>
          </a:p>
        </p:txBody>
      </p:sp>
      <p:pic>
        <p:nvPicPr>
          <p:cNvPr id="3074"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876675" cy="483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987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Extreme Programming Practise</a:t>
            </a:r>
            <a:endParaRPr lang="en-IN" dirty="0"/>
          </a:p>
        </p:txBody>
      </p:sp>
      <p:pic>
        <p:nvPicPr>
          <p:cNvPr id="4" name="Picture 3"/>
          <p:cNvPicPr>
            <a:picLocks noChangeAspect="1"/>
          </p:cNvPicPr>
          <p:nvPr/>
        </p:nvPicPr>
        <p:blipFill>
          <a:blip r:embed="rId2"/>
          <a:stretch>
            <a:fillRect/>
          </a:stretch>
        </p:blipFill>
        <p:spPr>
          <a:xfrm>
            <a:off x="751671" y="1828800"/>
            <a:ext cx="7623988" cy="4191000"/>
          </a:xfrm>
          <a:prstGeom prst="rect">
            <a:avLst/>
          </a:prstGeom>
        </p:spPr>
      </p:pic>
    </p:spTree>
    <p:extLst>
      <p:ext uri="{BB962C8B-B14F-4D97-AF65-F5344CB8AC3E}">
        <p14:creationId xmlns:p14="http://schemas.microsoft.com/office/powerpoint/2010/main" val="3183829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indent="0">
              <a:buNone/>
            </a:pPr>
            <a:r>
              <a:rPr lang="en-US" dirty="0"/>
              <a:t>Acceptance TDD (ATDD): </a:t>
            </a:r>
            <a:endParaRPr lang="en-US" dirty="0" smtClean="0"/>
          </a:p>
          <a:p>
            <a:r>
              <a:rPr lang="en-US" dirty="0" smtClean="0"/>
              <a:t>With </a:t>
            </a:r>
            <a:r>
              <a:rPr lang="en-US" dirty="0"/>
              <a:t>ATDD you write a single acceptance test</a:t>
            </a:r>
            <a:r>
              <a:rPr lang="en-US" dirty="0" smtClean="0"/>
              <a:t>.</a:t>
            </a:r>
          </a:p>
          <a:p>
            <a:r>
              <a:rPr lang="en-US" dirty="0" smtClean="0"/>
              <a:t>This </a:t>
            </a:r>
            <a:r>
              <a:rPr lang="en-US" dirty="0"/>
              <a:t>test fulfills the requirement of the specification or satisfies the behavior of the system</a:t>
            </a:r>
            <a:r>
              <a:rPr lang="en-US" dirty="0" smtClean="0"/>
              <a:t>.</a:t>
            </a:r>
          </a:p>
          <a:p>
            <a:r>
              <a:rPr lang="en-US" dirty="0" smtClean="0"/>
              <a:t>After </a:t>
            </a:r>
            <a:r>
              <a:rPr lang="en-US" dirty="0"/>
              <a:t>that write just enough production/functionality code to fulfill that acceptance test</a:t>
            </a:r>
            <a:r>
              <a:rPr lang="en-US" dirty="0" smtClean="0"/>
              <a:t>.</a:t>
            </a:r>
          </a:p>
          <a:p>
            <a:r>
              <a:rPr lang="en-US" dirty="0" smtClean="0"/>
              <a:t>Acceptance </a:t>
            </a:r>
            <a:r>
              <a:rPr lang="en-US" dirty="0"/>
              <a:t>test focuses on the overall behavior of the system</a:t>
            </a:r>
            <a:r>
              <a:rPr lang="en-US" dirty="0" smtClean="0"/>
              <a:t>.</a:t>
            </a:r>
          </a:p>
          <a:p>
            <a:r>
              <a:rPr lang="en-US" dirty="0" smtClean="0"/>
              <a:t>ATDD </a:t>
            </a:r>
            <a:r>
              <a:rPr lang="en-US" dirty="0"/>
              <a:t>also was known as Behavioral Driven Development (BDD).</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2555679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t>Developer </a:t>
            </a:r>
            <a:r>
              <a:rPr lang="en-US" b="1" dirty="0" smtClean="0"/>
              <a:t>TDD</a:t>
            </a:r>
          </a:p>
          <a:p>
            <a:r>
              <a:rPr lang="en-US" dirty="0" smtClean="0"/>
              <a:t>With </a:t>
            </a:r>
            <a:r>
              <a:rPr lang="en-US" dirty="0"/>
              <a:t>Developer TDD you write single developer test i.e. unit test and then just enough production code to fulfill that test</a:t>
            </a:r>
            <a:r>
              <a:rPr lang="en-US" dirty="0" smtClean="0"/>
              <a:t>.</a:t>
            </a:r>
          </a:p>
          <a:p>
            <a:r>
              <a:rPr lang="en-US" dirty="0" smtClean="0"/>
              <a:t>The </a:t>
            </a:r>
            <a:r>
              <a:rPr lang="en-US" dirty="0"/>
              <a:t>unit test focuses on every small functionality of the system</a:t>
            </a:r>
            <a:r>
              <a:rPr lang="en-US" dirty="0" smtClean="0"/>
              <a:t>.</a:t>
            </a:r>
          </a:p>
          <a:p>
            <a:r>
              <a:rPr lang="en-US" dirty="0" smtClean="0"/>
              <a:t>Developer </a:t>
            </a:r>
            <a:r>
              <a:rPr lang="en-US" dirty="0"/>
              <a:t>TDD is simply called as</a:t>
            </a:r>
            <a:r>
              <a:rPr lang="en-US" b="1" dirty="0"/>
              <a:t> TDD</a:t>
            </a:r>
            <a:r>
              <a:rPr lang="en-US" b="1" dirty="0" smtClean="0"/>
              <a:t>.</a:t>
            </a:r>
          </a:p>
          <a:p>
            <a:r>
              <a:rPr lang="en-US" dirty="0" smtClean="0"/>
              <a:t>The </a:t>
            </a:r>
            <a:r>
              <a:rPr lang="en-US" dirty="0"/>
              <a:t>main goal of ATDD and TDD is to specify detailed, executable requirements for your solution on a just in time (JIT) basis</a:t>
            </a:r>
            <a:r>
              <a:rPr lang="en-US" dirty="0" smtClean="0"/>
              <a:t>.</a:t>
            </a:r>
          </a:p>
          <a:p>
            <a:r>
              <a:rPr lang="en-US" dirty="0" smtClean="0"/>
              <a:t> </a:t>
            </a:r>
            <a:r>
              <a:rPr lang="en-US" dirty="0"/>
              <a:t>JIT means taking only those requirements in consideration that are needed in the system. So increase efficiency</a:t>
            </a:r>
            <a:r>
              <a:rPr lang="en-US" dirty="0" smtClean="0"/>
              <a:t>.</a:t>
            </a:r>
            <a:endParaRPr lang="en-IN" dirty="0"/>
          </a:p>
        </p:txBody>
      </p:sp>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spTree>
    <p:extLst>
      <p:ext uri="{BB962C8B-B14F-4D97-AF65-F5344CB8AC3E}">
        <p14:creationId xmlns:p14="http://schemas.microsoft.com/office/powerpoint/2010/main" val="1820926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acceptance TDD and Developer TDD</a:t>
            </a:r>
            <a:br>
              <a:rPr lang="en-US" dirty="0"/>
            </a:br>
            <a:endParaRPr lang="en-IN" dirty="0"/>
          </a:p>
        </p:txBody>
      </p:sp>
      <p:pic>
        <p:nvPicPr>
          <p:cNvPr id="9218" name="Picture 2" descr="https://www.guru99.com/images/8-2016/081216_0811_TestDrive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49592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92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TDD is very good at detailed specification and validation. </a:t>
            </a:r>
            <a:endParaRPr lang="en-US" dirty="0" smtClean="0"/>
          </a:p>
          <a:p>
            <a:r>
              <a:rPr lang="en-US" dirty="0" smtClean="0"/>
              <a:t>It </a:t>
            </a:r>
            <a:r>
              <a:rPr lang="en-US" dirty="0"/>
              <a:t>fails at thinking through bigger issues such as overall design, use of the system, or UI. </a:t>
            </a:r>
            <a:endParaRPr lang="en-US" dirty="0" smtClean="0"/>
          </a:p>
          <a:p>
            <a:r>
              <a:rPr lang="en-US" dirty="0" smtClean="0"/>
              <a:t>AMDD </a:t>
            </a:r>
            <a:r>
              <a:rPr lang="en-US" dirty="0"/>
              <a:t>addresses the Agile scaling issues that TDD does not.</a:t>
            </a:r>
          </a:p>
          <a:p>
            <a:r>
              <a:rPr lang="en-US" dirty="0"/>
              <a:t>Thus AMDD used for bigger issues.</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400332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What </a:t>
            </a:r>
            <a:r>
              <a:rPr lang="en-IN" dirty="0"/>
              <a:t>Is Test-driven </a:t>
            </a:r>
            <a:r>
              <a:rPr lang="en-IN" dirty="0" smtClean="0"/>
              <a:t>Development</a:t>
            </a:r>
          </a:p>
          <a:p>
            <a:r>
              <a:rPr lang="en-IN" dirty="0" smtClean="0"/>
              <a:t> </a:t>
            </a:r>
            <a:r>
              <a:rPr lang="en-US" dirty="0"/>
              <a:t>How Do I Adopt TDD</a:t>
            </a:r>
            <a:r>
              <a:rPr lang="en-US" dirty="0" smtClean="0"/>
              <a:t>?</a:t>
            </a:r>
          </a:p>
          <a:p>
            <a:r>
              <a:rPr lang="en-IN" dirty="0"/>
              <a:t>Testing </a:t>
            </a:r>
            <a:r>
              <a:rPr lang="en-IN" dirty="0" smtClean="0"/>
              <a:t>Concepts</a:t>
            </a:r>
          </a:p>
          <a:p>
            <a:r>
              <a:rPr lang="en-IN" dirty="0"/>
              <a:t>Test-driven Development </a:t>
            </a:r>
            <a:r>
              <a:rPr lang="en-IN" dirty="0" smtClean="0"/>
              <a:t>Concepts</a:t>
            </a:r>
          </a:p>
          <a:p>
            <a:r>
              <a:rPr lang="en-IN" dirty="0"/>
              <a:t>Testing </a:t>
            </a:r>
            <a:r>
              <a:rPr lang="en-IN" dirty="0" smtClean="0"/>
              <a:t>Tools</a:t>
            </a:r>
          </a:p>
          <a:p>
            <a:r>
              <a:rPr lang="en-IN" dirty="0"/>
              <a:t>Setting Up Testing </a:t>
            </a:r>
            <a:r>
              <a:rPr lang="en-IN" dirty="0" smtClean="0"/>
              <a:t>Infrastructure</a:t>
            </a:r>
          </a:p>
          <a:p>
            <a:r>
              <a:rPr lang="en-US" dirty="0"/>
              <a:t>Installing Java SDK and Eclipse </a:t>
            </a:r>
            <a:r>
              <a:rPr lang="en-US" dirty="0" smtClean="0"/>
              <a:t>IDE</a:t>
            </a:r>
          </a:p>
          <a:p>
            <a:r>
              <a:rPr lang="en-US" dirty="0"/>
              <a:t>Unit Testing Java code with </a:t>
            </a:r>
            <a:r>
              <a:rPr lang="en-US" dirty="0" err="1"/>
              <a:t>jUnit</a:t>
            </a:r>
            <a:endParaRPr lang="en-IN" dirty="0"/>
          </a:p>
        </p:txBody>
      </p:sp>
      <p:sp>
        <p:nvSpPr>
          <p:cNvPr id="3" name="Title 2"/>
          <p:cNvSpPr>
            <a:spLocks noGrp="1"/>
          </p:cNvSpPr>
          <p:nvPr>
            <p:ph type="title"/>
          </p:nvPr>
        </p:nvSpPr>
        <p:spPr/>
        <p:txBody>
          <a:bodyPr/>
          <a:lstStyle/>
          <a:p>
            <a:r>
              <a:rPr lang="en-IN" dirty="0" smtClean="0"/>
              <a:t>TDD Goals</a:t>
            </a:r>
            <a:endParaRPr lang="en-IN" dirty="0"/>
          </a:p>
        </p:txBody>
      </p:sp>
    </p:spTree>
    <p:extLst>
      <p:ext uri="{BB962C8B-B14F-4D97-AF65-F5344CB8AC3E}">
        <p14:creationId xmlns:p14="http://schemas.microsoft.com/office/powerpoint/2010/main" val="1006435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pic>
        <p:nvPicPr>
          <p:cNvPr id="11266" name="Picture 2" descr="Test Driven Development (TDD): Learn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27" y="1447800"/>
            <a:ext cx="75342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41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Iteration 0: Envisioning</a:t>
            </a:r>
            <a:endParaRPr lang="en-US" dirty="0"/>
          </a:p>
          <a:p>
            <a:r>
              <a:rPr lang="en-US" dirty="0"/>
              <a:t>There are two main sub-activates.</a:t>
            </a:r>
          </a:p>
          <a:p>
            <a:r>
              <a:rPr lang="en-US" b="1" dirty="0"/>
              <a:t>Initial requirements </a:t>
            </a:r>
            <a:r>
              <a:rPr lang="en-US" b="1" dirty="0" err="1"/>
              <a:t>envisioning.</a:t>
            </a:r>
            <a:r>
              <a:rPr lang="en-US" dirty="0" err="1"/>
              <a:t>It</a:t>
            </a:r>
            <a:r>
              <a:rPr lang="en-US" dirty="0"/>
              <a:t> may take several days to identify high-level requirements and scope of the system. The main focus is to explore usage model, Initial domain model, and user interface model (UI).</a:t>
            </a:r>
          </a:p>
          <a:p>
            <a:r>
              <a:rPr lang="en-US" b="1" dirty="0"/>
              <a:t>Initial Architectural </a:t>
            </a:r>
            <a:r>
              <a:rPr lang="en-US" b="1" dirty="0" err="1"/>
              <a:t>envisioning.</a:t>
            </a:r>
            <a:r>
              <a:rPr lang="en-US" dirty="0" err="1"/>
              <a:t>It</a:t>
            </a:r>
            <a:r>
              <a:rPr lang="en-US" dirty="0"/>
              <a:t> also takes several days to identify architecture of the system. It allows setting technical directions for the project. The main focus is to explore technology diagrams, User Interface (UI) flow, domain models, and Change cases.</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348827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Iteration </a:t>
            </a:r>
            <a:r>
              <a:rPr lang="en-US" b="1" dirty="0" err="1"/>
              <a:t>modeling:</a:t>
            </a:r>
            <a:r>
              <a:rPr lang="en-US" dirty="0" err="1"/>
              <a:t>Here</a:t>
            </a:r>
            <a:r>
              <a:rPr lang="en-US" dirty="0"/>
              <a:t> team must plan the work that will be done for each iteration.</a:t>
            </a:r>
          </a:p>
          <a:p>
            <a:r>
              <a:rPr lang="en-US" dirty="0"/>
              <a:t>Agile process is used for each iteration, i.e. during each iteration, new work item will be added with priority.</a:t>
            </a:r>
          </a:p>
          <a:p>
            <a:r>
              <a:rPr lang="en-US" dirty="0"/>
              <a:t>First higher prioritized work will be taken into consideration. Work items added may be reprioritized or removed from items stack any time.</a:t>
            </a:r>
          </a:p>
          <a:p>
            <a:r>
              <a:rPr lang="en-US" dirty="0"/>
              <a:t>The team discusses how they are going to implement each requirement. Modeling is used for this purpose.</a:t>
            </a:r>
          </a:p>
          <a:p>
            <a:r>
              <a:rPr lang="en-US" dirty="0"/>
              <a:t>Modeling analysis and design is done for each requirement which is going to implement for that iteration.</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1032434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US" b="1" dirty="0"/>
              <a:t>Model storming</a:t>
            </a:r>
            <a:r>
              <a:rPr lang="en-US" b="1" dirty="0" smtClean="0"/>
              <a:t>:</a:t>
            </a:r>
          </a:p>
          <a:p>
            <a:pPr marL="0" indent="0">
              <a:buNone/>
            </a:pPr>
            <a:r>
              <a:rPr lang="en-US" dirty="0" smtClean="0"/>
              <a:t>This </a:t>
            </a:r>
            <a:r>
              <a:rPr lang="en-US" dirty="0"/>
              <a:t>is also known as Just in time Modeling.</a:t>
            </a:r>
          </a:p>
          <a:p>
            <a:r>
              <a:rPr lang="en-US" dirty="0"/>
              <a:t>Here modeling session involves a team of 2/3 members who discuss issues on paper or whiteboard.</a:t>
            </a:r>
          </a:p>
          <a:p>
            <a:r>
              <a:rPr lang="en-US" dirty="0"/>
              <a:t>One team member will ask another to model with them. This modeling session will take approximately 5 to 10 minutes. Where team members gather together to share whiteboard/paper.</a:t>
            </a:r>
          </a:p>
          <a:p>
            <a:r>
              <a:rPr lang="en-US" dirty="0"/>
              <a:t>They explore issues until they don't find the main cause of the problem. Just in time, if one team member identifies the issue which he/she wants to resolve then he/she will take quick help of other team members.</a:t>
            </a:r>
          </a:p>
          <a:p>
            <a:r>
              <a:rPr lang="en-US" dirty="0"/>
              <a:t>Other group members then explore the issue and then everyone continues on as before. It is also called as stand-up modeling or customer QA sessions.</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1674112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Test Driven Development (TDD).</a:t>
            </a:r>
            <a:endParaRPr lang="en-US" dirty="0"/>
          </a:p>
          <a:p>
            <a:r>
              <a:rPr lang="en-US" dirty="0"/>
              <a:t>It promotes confirmatory testing of your application code and detailed specification.</a:t>
            </a:r>
          </a:p>
          <a:p>
            <a:r>
              <a:rPr lang="en-US" dirty="0"/>
              <a:t>Both acceptance test (detailed requirements) and developer tests (unit test) are inputs for TDD.</a:t>
            </a:r>
          </a:p>
          <a:p>
            <a:r>
              <a:rPr lang="en-US" dirty="0"/>
              <a:t>TDD makes the code simpler and clear. It allows the developer to maintain less documentation.</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2928414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Reviews.</a:t>
            </a:r>
            <a:endParaRPr lang="en-US" dirty="0"/>
          </a:p>
          <a:p>
            <a:r>
              <a:rPr lang="en-US" dirty="0"/>
              <a:t>This is optional. It includes code inspections and model reviews.</a:t>
            </a:r>
          </a:p>
          <a:p>
            <a:r>
              <a:rPr lang="en-US" dirty="0"/>
              <a:t>This can be done for each iteration or for the whole project.</a:t>
            </a:r>
          </a:p>
          <a:p>
            <a:r>
              <a:rPr lang="en-US" dirty="0"/>
              <a:t>This is a good option to give feedback for the project.</a:t>
            </a:r>
          </a:p>
          <a:p>
            <a:endParaRPr lang="en-IN" dirty="0"/>
          </a:p>
        </p:txBody>
      </p:sp>
      <p:sp>
        <p:nvSpPr>
          <p:cNvPr id="3" name="Title 2"/>
          <p:cNvSpPr>
            <a:spLocks noGrp="1"/>
          </p:cNvSpPr>
          <p:nvPr>
            <p:ph type="title"/>
          </p:nvPr>
        </p:nvSpPr>
        <p:spPr/>
        <p:txBody>
          <a:bodyPr/>
          <a:lstStyle/>
          <a:p>
            <a:r>
              <a:rPr lang="en-IN" dirty="0"/>
              <a:t>Scaling TDD via Agile Model Driven </a:t>
            </a:r>
            <a:r>
              <a:rPr lang="en-IN" dirty="0" smtClean="0"/>
              <a:t/>
            </a:r>
            <a:br>
              <a:rPr lang="en-IN" dirty="0" smtClean="0"/>
            </a:br>
            <a:r>
              <a:rPr lang="en-IN" dirty="0" smtClean="0"/>
              <a:t>Development </a:t>
            </a:r>
            <a:r>
              <a:rPr lang="en-IN" dirty="0"/>
              <a:t>(AMDD)</a:t>
            </a:r>
          </a:p>
        </p:txBody>
      </p:sp>
    </p:spTree>
    <p:extLst>
      <p:ext uri="{BB962C8B-B14F-4D97-AF65-F5344CB8AC3E}">
        <p14:creationId xmlns:p14="http://schemas.microsoft.com/office/powerpoint/2010/main" val="84441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dirty="0" smtClean="0"/>
              <a:t/>
            </a:r>
            <a:br>
              <a:rPr lang="en-IN" dirty="0" smtClean="0"/>
            </a:br>
            <a:r>
              <a:rPr lang="en-IN" dirty="0" smtClean="0"/>
              <a:t>TDD vs AMDD</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815587009"/>
              </p:ext>
            </p:extLst>
          </p:nvPr>
        </p:nvGraphicFramePr>
        <p:xfrm>
          <a:off x="685797" y="1338044"/>
          <a:ext cx="8077202" cy="4843558"/>
        </p:xfrm>
        <a:graphic>
          <a:graphicData uri="http://schemas.openxmlformats.org/drawingml/2006/table">
            <a:tbl>
              <a:tblPr/>
              <a:tblGrid>
                <a:gridCol w="4038601"/>
                <a:gridCol w="4038601"/>
              </a:tblGrid>
              <a:tr h="323285">
                <a:tc>
                  <a:txBody>
                    <a:bodyPr/>
                    <a:lstStyle/>
                    <a:p>
                      <a:pPr algn="l" fontAlgn="t"/>
                      <a:r>
                        <a:rPr lang="en-IN" sz="1500" b="1">
                          <a:effectLst/>
                        </a:rPr>
                        <a:t>TDD</a:t>
                      </a:r>
                      <a:endParaRPr lang="en-IN" sz="1500">
                        <a:effectLst/>
                      </a:endParaRP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IN" sz="1500" b="1">
                          <a:effectLst/>
                        </a:rPr>
                        <a:t>AMDD</a:t>
                      </a:r>
                      <a:endParaRPr lang="en-IN" sz="1500">
                        <a:effectLst/>
                      </a:endParaRP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547098">
                <a:tc>
                  <a:txBody>
                    <a:bodyPr/>
                    <a:lstStyle/>
                    <a:p>
                      <a:pPr algn="l" fontAlgn="t">
                        <a:buFont typeface="Arial" panose="020B0604020202020204" pitchFamily="34" charset="0"/>
                        <a:buChar char="•"/>
                      </a:pPr>
                      <a:r>
                        <a:rPr lang="en-US" sz="1500">
                          <a:effectLst/>
                        </a:rPr>
                        <a:t>TDD shortens the programming feedback loop</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shortens modeling feedback loop.</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547098">
                <a:tc>
                  <a:txBody>
                    <a:bodyPr/>
                    <a:lstStyle/>
                    <a:p>
                      <a:pPr algn="l" fontAlgn="t">
                        <a:buFont typeface="Arial" panose="020B0604020202020204" pitchFamily="34" charset="0"/>
                        <a:buChar char="•"/>
                      </a:pPr>
                      <a:r>
                        <a:rPr lang="en-IN" sz="1500">
                          <a:effectLst/>
                        </a:rPr>
                        <a:t>TDD is detailed specification</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1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works for bigger issues</a:t>
                      </a:r>
                    </a:p>
                  </a:txBody>
                  <a:tcPr marL="49736" marR="49736" marT="49736" marB="49736">
                    <a:lnL w="12700" cap="flat" cmpd="sng" algn="ctr">
                      <a:solidFill>
                        <a:srgbClr val="10BE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770911">
                <a:tc>
                  <a:txBody>
                    <a:bodyPr/>
                    <a:lstStyle/>
                    <a:p>
                      <a:pPr algn="l" fontAlgn="t">
                        <a:buFont typeface="Arial" panose="020B0604020202020204" pitchFamily="34" charset="0"/>
                        <a:buChar char="•"/>
                      </a:pPr>
                      <a:r>
                        <a:rPr lang="en-US" sz="1500">
                          <a:effectLst/>
                        </a:rPr>
                        <a:t>TDD promotes the development of high-quality code</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30BC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US" sz="1500">
                          <a:effectLst/>
                        </a:rPr>
                        <a:t>AMDD promotes high-quality communication with stakeholders and developers.</a:t>
                      </a:r>
                    </a:p>
                  </a:txBody>
                  <a:tcPr marL="49736" marR="49736" marT="49736" marB="49736">
                    <a:lnL w="12700" cap="flat" cmpd="sng" algn="ctr">
                      <a:solidFill>
                        <a:srgbClr val="30BC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770911">
                <a:tc>
                  <a:txBody>
                    <a:bodyPr/>
                    <a:lstStyle/>
                    <a:p>
                      <a:pPr algn="l" fontAlgn="t">
                        <a:buFont typeface="Arial" panose="020B0604020202020204" pitchFamily="34" charset="0"/>
                        <a:buChar char="•"/>
                      </a:pPr>
                      <a:r>
                        <a:rPr lang="en-IN" sz="1500">
                          <a:effectLst/>
                        </a:rPr>
                        <a:t>TDD speaks to programmers</a:t>
                      </a:r>
                    </a:p>
                  </a:txBody>
                  <a:tcPr marL="49736" marR="49736" marT="49736" marB="49736">
                    <a:lnL w="12700" cap="flat" cmpd="sng" algn="ctr">
                      <a:solidFill>
                        <a:srgbClr val="D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talks to business analyst, stakeholders, and data professionals.</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D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323285">
                <a:tc>
                  <a:txBody>
                    <a:bodyPr/>
                    <a:lstStyle/>
                    <a:p>
                      <a:pPr algn="l" fontAlgn="t">
                        <a:buFont typeface="Arial" panose="020B0604020202020204" pitchFamily="34" charset="0"/>
                        <a:buChar char="•"/>
                      </a:pPr>
                      <a:r>
                        <a:rPr lang="en-IN" sz="1500">
                          <a:effectLst/>
                        </a:rPr>
                        <a:t>TDD non-visually oriented</a:t>
                      </a:r>
                    </a:p>
                  </a:txBody>
                  <a:tcPr marL="49736" marR="49736" marT="49736" marB="49736">
                    <a:lnL w="12700" cap="flat" cmpd="sng" algn="ctr">
                      <a:solidFill>
                        <a:srgbClr val="70BB50"/>
                      </a:solidFill>
                      <a:prstDash val="solid"/>
                      <a:round/>
                      <a:headEnd type="none" w="med" len="med"/>
                      <a:tailEnd type="none" w="med" len="med"/>
                    </a:lnL>
                    <a:lnR w="12700" cap="flat" cmpd="sng" algn="ctr">
                      <a:solidFill>
                        <a:srgbClr val="90BE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buFont typeface="Arial" panose="020B0604020202020204" pitchFamily="34" charset="0"/>
                        <a:buChar char="•"/>
                      </a:pPr>
                      <a:r>
                        <a:rPr lang="en-IN" sz="1500">
                          <a:effectLst/>
                        </a:rPr>
                        <a:t>AMDD visually oriented</a:t>
                      </a:r>
                    </a:p>
                  </a:txBody>
                  <a:tcPr marL="49736" marR="49736" marT="49736" marB="49736">
                    <a:lnL w="12700" cap="flat" cmpd="sng" algn="ctr">
                      <a:solidFill>
                        <a:srgbClr val="90BE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994724">
                <a:tc>
                  <a:txBody>
                    <a:bodyPr/>
                    <a:lstStyle/>
                    <a:p>
                      <a:pPr algn="l" fontAlgn="t">
                        <a:buFont typeface="Arial" panose="020B0604020202020204" pitchFamily="34" charset="0"/>
                        <a:buChar char="•"/>
                      </a:pPr>
                      <a:r>
                        <a:rPr lang="en-US" sz="1500">
                          <a:effectLst/>
                        </a:rPr>
                        <a:t>TDD has limited scope to software works</a:t>
                      </a: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10BF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buFont typeface="Arial" panose="020B0604020202020204" pitchFamily="34" charset="0"/>
                        <a:buChar char="•"/>
                      </a:pPr>
                      <a:r>
                        <a:rPr lang="en-US" sz="1500">
                          <a:effectLst/>
                        </a:rPr>
                        <a:t>AMDD has a broad scope including stakeholders. It involves working towards a common understanding</a:t>
                      </a:r>
                    </a:p>
                  </a:txBody>
                  <a:tcPr marL="49736" marR="49736" marT="49736" marB="49736">
                    <a:lnL w="12700" cap="flat" cmpd="sng" algn="ctr">
                      <a:solidFill>
                        <a:srgbClr val="10BF50"/>
                      </a:solidFill>
                      <a:prstDash val="solid"/>
                      <a:round/>
                      <a:headEnd type="none" w="med" len="med"/>
                      <a:tailEnd type="none" w="med" len="med"/>
                    </a:lnL>
                    <a:lnR w="12700" cap="flat" cmpd="sng" algn="ctr">
                      <a:solidFill>
                        <a:srgbClr val="F0BD50"/>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r>
              <a:tr h="547098">
                <a:tc>
                  <a:txBody>
                    <a:bodyPr/>
                    <a:lstStyle/>
                    <a:p>
                      <a:pPr algn="l" fontAlgn="t">
                        <a:buFont typeface="Arial" panose="020B0604020202020204" pitchFamily="34" charset="0"/>
                        <a:buChar char="•"/>
                      </a:pPr>
                      <a:r>
                        <a:rPr lang="en-IN" sz="1500">
                          <a:effectLst/>
                        </a:rPr>
                        <a:t>Both support evolutionary development</a:t>
                      </a:r>
                    </a:p>
                  </a:txBody>
                  <a:tcPr marL="49736" marR="49736" marT="49736" marB="49736">
                    <a:lnL w="12700" cap="flat" cmpd="sng" algn="ctr">
                      <a:solidFill>
                        <a:srgbClr val="F0BA50"/>
                      </a:solidFill>
                      <a:prstDash val="solid"/>
                      <a:round/>
                      <a:headEnd type="none" w="med" len="med"/>
                      <a:tailEnd type="none" w="med" len="med"/>
                    </a:lnL>
                    <a:lnR w="12700" cap="flat" cmpd="sng" algn="ctr">
                      <a:solidFill>
                        <a:srgbClr val="90BB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F0BD50"/>
                      </a:solidFill>
                      <a:prstDash val="solid"/>
                      <a:round/>
                      <a:headEnd type="none" w="med" len="med"/>
                      <a:tailEnd type="none" w="med" len="med"/>
                    </a:lnB>
                    <a:solidFill>
                      <a:srgbClr val="FFFFFF"/>
                    </a:solidFill>
                  </a:tcPr>
                </a:tc>
                <a:tc>
                  <a:txBody>
                    <a:bodyPr/>
                    <a:lstStyle/>
                    <a:p>
                      <a:pPr algn="l" fontAlgn="t"/>
                      <a:r>
                        <a:rPr lang="en-IN" sz="1500" b="1" dirty="0">
                          <a:effectLst/>
                        </a:rPr>
                        <a:t>--------------------------------------------</a:t>
                      </a:r>
                      <a:endParaRPr lang="en-IN" sz="1500" dirty="0">
                        <a:effectLst/>
                      </a:endParaRPr>
                    </a:p>
                  </a:txBody>
                  <a:tcPr marL="49736" marR="49736" marT="49736" marB="49736">
                    <a:lnL w="12700" cap="flat" cmpd="sng" algn="ctr">
                      <a:solidFill>
                        <a:srgbClr val="90BB50"/>
                      </a:solidFill>
                      <a:prstDash val="solid"/>
                      <a:round/>
                      <a:headEnd type="none" w="med" len="med"/>
                      <a:tailEnd type="none" w="med" len="med"/>
                    </a:lnL>
                    <a:lnR w="12700" cap="flat" cmpd="sng" algn="ctr">
                      <a:solidFill>
                        <a:srgbClr val="F0BA50"/>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rgbClr val="70BB5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660113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 I Adopt TDD</a:t>
            </a:r>
            <a:endParaRPr lang="en-IN" dirty="0"/>
          </a:p>
        </p:txBody>
      </p:sp>
      <p:pic>
        <p:nvPicPr>
          <p:cNvPr id="2" name="Picture 1"/>
          <p:cNvPicPr>
            <a:picLocks noChangeAspect="1"/>
          </p:cNvPicPr>
          <p:nvPr/>
        </p:nvPicPr>
        <p:blipFill>
          <a:blip r:embed="rId2"/>
          <a:stretch>
            <a:fillRect/>
          </a:stretch>
        </p:blipFill>
        <p:spPr>
          <a:xfrm>
            <a:off x="914400" y="1600200"/>
            <a:ext cx="7635969" cy="4151634"/>
          </a:xfrm>
          <a:prstGeom prst="rect">
            <a:avLst/>
          </a:prstGeom>
        </p:spPr>
      </p:pic>
    </p:spTree>
    <p:extLst>
      <p:ext uri="{BB962C8B-B14F-4D97-AF65-F5344CB8AC3E}">
        <p14:creationId xmlns:p14="http://schemas.microsoft.com/office/powerpoint/2010/main" val="12317558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The developer also notices that when they return to some </a:t>
            </a:r>
            <a:r>
              <a:rPr lang="en-US" dirty="0" smtClean="0"/>
              <a:t>code that </a:t>
            </a:r>
            <a:r>
              <a:rPr lang="en-US" dirty="0"/>
              <a:t>they haven't seen for a while, the tests serve to document </a:t>
            </a:r>
            <a:r>
              <a:rPr lang="en-US" dirty="0" smtClean="0"/>
              <a:t>how </a:t>
            </a:r>
            <a:r>
              <a:rPr lang="en-IN" dirty="0" smtClean="0"/>
              <a:t>the </a:t>
            </a:r>
            <a:r>
              <a:rPr lang="en-IN" dirty="0"/>
              <a:t>code works.</a:t>
            </a:r>
          </a:p>
          <a:p>
            <a:r>
              <a:rPr lang="en-US" b="1" dirty="0"/>
              <a:t>A point of revelation occurs when the developer realizes </a:t>
            </a:r>
            <a:r>
              <a:rPr lang="en-US" b="1" dirty="0" smtClean="0"/>
              <a:t>that writing </a:t>
            </a:r>
            <a:r>
              <a:rPr lang="en-US" b="1" dirty="0"/>
              <a:t>tests in this way helps them to "discover" the API </a:t>
            </a:r>
            <a:r>
              <a:rPr lang="en-US" b="1" dirty="0" smtClean="0"/>
              <a:t>to their </a:t>
            </a:r>
            <a:r>
              <a:rPr lang="en-US" b="1" dirty="0"/>
              <a:t>code. TDD has now become a design process.</a:t>
            </a:r>
          </a:p>
          <a:p>
            <a:r>
              <a:rPr lang="en-US" dirty="0"/>
              <a:t>Expertise in TDD begins to be drawn at the point where </a:t>
            </a:r>
            <a:r>
              <a:rPr lang="en-US" dirty="0" smtClean="0"/>
              <a:t>the developer </a:t>
            </a:r>
            <a:r>
              <a:rPr lang="en-US" dirty="0"/>
              <a:t>realizes that TDD is not about testing, it is about </a:t>
            </a:r>
            <a:r>
              <a:rPr lang="en-US" dirty="0" smtClean="0"/>
              <a:t>defining </a:t>
            </a:r>
            <a:r>
              <a:rPr lang="en-IN" dirty="0" err="1" smtClean="0"/>
              <a:t>behavior</a:t>
            </a:r>
            <a:r>
              <a:rPr lang="en-IN" dirty="0"/>
              <a:t>.</a:t>
            </a:r>
          </a:p>
          <a:p>
            <a:r>
              <a:rPr lang="en-US" dirty="0"/>
              <a:t>Behavior is about the interactions between components of </a:t>
            </a:r>
            <a:r>
              <a:rPr lang="en-US" dirty="0" smtClean="0"/>
              <a:t>the system </a:t>
            </a:r>
            <a:r>
              <a:rPr lang="en-US" dirty="0"/>
              <a:t>and so the use of mocking is a fundamental to </a:t>
            </a:r>
            <a:r>
              <a:rPr lang="en-US" dirty="0" smtClean="0"/>
              <a:t>advanced </a:t>
            </a:r>
            <a:r>
              <a:rPr lang="en-IN" dirty="0" smtClean="0"/>
              <a:t>TDD</a:t>
            </a:r>
            <a:r>
              <a:rPr lang="en-IN" dirty="0"/>
              <a:t>.</a:t>
            </a:r>
          </a:p>
        </p:txBody>
      </p:sp>
      <p:sp>
        <p:nvSpPr>
          <p:cNvPr id="3" name="Title 2"/>
          <p:cNvSpPr>
            <a:spLocks noGrp="1"/>
          </p:cNvSpPr>
          <p:nvPr>
            <p:ph type="title"/>
          </p:nvPr>
        </p:nvSpPr>
        <p:spPr/>
        <p:txBody>
          <a:bodyPr/>
          <a:lstStyle/>
          <a:p>
            <a:r>
              <a:rPr lang="en-IN" dirty="0" smtClean="0"/>
              <a:t>Adoption Stages</a:t>
            </a:r>
            <a:endParaRPr lang="en-IN" dirty="0"/>
          </a:p>
        </p:txBody>
      </p:sp>
    </p:spTree>
    <p:extLst>
      <p:ext uri="{BB962C8B-B14F-4D97-AF65-F5344CB8AC3E}">
        <p14:creationId xmlns:p14="http://schemas.microsoft.com/office/powerpoint/2010/main" val="3799512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smtClean="0"/>
              <a:t>1. The </a:t>
            </a:r>
            <a:r>
              <a:rPr lang="en-US" dirty="0"/>
              <a:t>developer starts writing unit tests around their code using a </a:t>
            </a:r>
            <a:r>
              <a:rPr lang="en-US" dirty="0" smtClean="0"/>
              <a:t>test framework </a:t>
            </a:r>
            <a:r>
              <a:rPr lang="en-US" dirty="0"/>
              <a:t>like JUnit or </a:t>
            </a:r>
            <a:r>
              <a:rPr lang="en-US" dirty="0" err="1"/>
              <a:t>TestNG</a:t>
            </a:r>
            <a:r>
              <a:rPr lang="en-US" dirty="0"/>
              <a:t>.</a:t>
            </a:r>
          </a:p>
          <a:p>
            <a:r>
              <a:rPr lang="en-US" dirty="0"/>
              <a:t>2. As the body of tests increases the developer begins to enjoy </a:t>
            </a:r>
            <a:r>
              <a:rPr lang="en-US" dirty="0" smtClean="0"/>
              <a:t>a strongly </a:t>
            </a:r>
            <a:r>
              <a:rPr lang="en-US" dirty="0"/>
              <a:t>increased sense of confidence in their work.</a:t>
            </a:r>
          </a:p>
          <a:p>
            <a:r>
              <a:rPr lang="en-US" dirty="0"/>
              <a:t>3. At some point the developer has the insight (or are shown) </a:t>
            </a:r>
            <a:r>
              <a:rPr lang="en-US" dirty="0" smtClean="0"/>
              <a:t>that writing </a:t>
            </a:r>
            <a:r>
              <a:rPr lang="en-US" dirty="0"/>
              <a:t>the tests before writing the code, helps them focus on </a:t>
            </a:r>
            <a:r>
              <a:rPr lang="en-US" dirty="0" smtClean="0"/>
              <a:t>only writing </a:t>
            </a:r>
            <a:r>
              <a:rPr lang="en-US" dirty="0"/>
              <a:t>the code that they need.</a:t>
            </a:r>
            <a:endParaRPr lang="en-IN" dirty="0"/>
          </a:p>
        </p:txBody>
      </p:sp>
      <p:sp>
        <p:nvSpPr>
          <p:cNvPr id="3" name="Title 2"/>
          <p:cNvSpPr>
            <a:spLocks noGrp="1"/>
          </p:cNvSpPr>
          <p:nvPr>
            <p:ph type="title"/>
          </p:nvPr>
        </p:nvSpPr>
        <p:spPr/>
        <p:txBody>
          <a:bodyPr/>
          <a:lstStyle/>
          <a:p>
            <a:r>
              <a:rPr lang="en-IN" dirty="0" smtClean="0"/>
              <a:t>Adoption Stages</a:t>
            </a:r>
            <a:endParaRPr lang="en-IN" dirty="0"/>
          </a:p>
        </p:txBody>
      </p:sp>
    </p:spTree>
    <p:extLst>
      <p:ext uri="{BB962C8B-B14F-4D97-AF65-F5344CB8AC3E}">
        <p14:creationId xmlns:p14="http://schemas.microsoft.com/office/powerpoint/2010/main" val="68008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JUnit in </a:t>
            </a:r>
            <a:r>
              <a:rPr lang="en-IN" dirty="0" smtClean="0"/>
              <a:t>Action</a:t>
            </a:r>
          </a:p>
          <a:p>
            <a:r>
              <a:rPr lang="en-US" dirty="0"/>
              <a:t>Testing for Exceptions </a:t>
            </a:r>
            <a:endParaRPr lang="en-US" dirty="0" smtClean="0"/>
          </a:p>
          <a:p>
            <a:r>
              <a:rPr lang="en-US" dirty="0" smtClean="0"/>
              <a:t> </a:t>
            </a:r>
            <a:r>
              <a:rPr lang="en-US" dirty="0"/>
              <a:t>@Before and @After </a:t>
            </a:r>
            <a:endParaRPr lang="en-US" dirty="0" smtClean="0"/>
          </a:p>
          <a:p>
            <a:r>
              <a:rPr lang="en-US" dirty="0" smtClean="0"/>
              <a:t> Decoupling</a:t>
            </a:r>
          </a:p>
          <a:p>
            <a:r>
              <a:rPr lang="en-IN" dirty="0"/>
              <a:t>Mock </a:t>
            </a:r>
            <a:r>
              <a:rPr lang="en-IN" dirty="0" smtClean="0"/>
              <a:t>Objects</a:t>
            </a:r>
          </a:p>
          <a:p>
            <a:r>
              <a:rPr lang="en-IN" dirty="0" err="1"/>
              <a:t>Mockito</a:t>
            </a:r>
            <a:r>
              <a:rPr lang="en-IN" dirty="0"/>
              <a:t> in </a:t>
            </a:r>
            <a:r>
              <a:rPr lang="en-IN" dirty="0" smtClean="0"/>
              <a:t>Action</a:t>
            </a:r>
          </a:p>
          <a:p>
            <a:r>
              <a:rPr lang="en-IN" dirty="0"/>
              <a:t>Add the </a:t>
            </a:r>
            <a:r>
              <a:rPr lang="en-IN" dirty="0" err="1"/>
              <a:t>Mockito</a:t>
            </a:r>
            <a:r>
              <a:rPr lang="en-IN" dirty="0"/>
              <a:t> Dependency </a:t>
            </a:r>
            <a:endParaRPr lang="en-IN" dirty="0" smtClean="0"/>
          </a:p>
          <a:p>
            <a:r>
              <a:rPr lang="en-IN" dirty="0" smtClean="0"/>
              <a:t>Stubbing </a:t>
            </a:r>
            <a:r>
              <a:rPr lang="en-IN" dirty="0"/>
              <a:t>and Setting Expectations </a:t>
            </a:r>
            <a:endParaRPr lang="en-IN" dirty="0" smtClean="0"/>
          </a:p>
          <a:p>
            <a:r>
              <a:rPr lang="en-IN" dirty="0" smtClean="0"/>
              <a:t>Verify </a:t>
            </a:r>
            <a:r>
              <a:rPr lang="en-IN" dirty="0"/>
              <a:t>the </a:t>
            </a:r>
            <a:r>
              <a:rPr lang="en-IN" dirty="0" smtClean="0"/>
              <a:t>results</a:t>
            </a:r>
            <a:endParaRPr lang="en-IN" dirty="0"/>
          </a:p>
        </p:txBody>
      </p:sp>
      <p:sp>
        <p:nvSpPr>
          <p:cNvPr id="3" name="Title 2"/>
          <p:cNvSpPr>
            <a:spLocks noGrp="1"/>
          </p:cNvSpPr>
          <p:nvPr>
            <p:ph type="title"/>
          </p:nvPr>
        </p:nvSpPr>
        <p:spPr/>
        <p:txBody>
          <a:bodyPr/>
          <a:lstStyle/>
          <a:p>
            <a:r>
              <a:rPr lang="en-IN" dirty="0" smtClean="0"/>
              <a:t>TDD Goals</a:t>
            </a:r>
            <a:endParaRPr lang="en-IN" dirty="0"/>
          </a:p>
        </p:txBody>
      </p:sp>
    </p:spTree>
    <p:extLst>
      <p:ext uri="{BB962C8B-B14F-4D97-AF65-F5344CB8AC3E}">
        <p14:creationId xmlns:p14="http://schemas.microsoft.com/office/powerpoint/2010/main" val="73443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Time of running and manually testing your </a:t>
            </a:r>
            <a:r>
              <a:rPr lang="en-US" b="1" dirty="0" smtClean="0"/>
              <a:t>application - </a:t>
            </a:r>
            <a:r>
              <a:rPr lang="en-US" dirty="0"/>
              <a:t>measure the time it takes to run your application and test it manually. With TDD it will decrease.</a:t>
            </a:r>
            <a:endParaRPr lang="en-US" b="1" dirty="0" smtClean="0"/>
          </a:p>
          <a:p>
            <a:r>
              <a:rPr lang="en-IN" b="1" dirty="0"/>
              <a:t>Object-oriented design </a:t>
            </a:r>
            <a:r>
              <a:rPr lang="en-IN" b="1" dirty="0" smtClean="0"/>
              <a:t>quality</a:t>
            </a:r>
          </a:p>
          <a:p>
            <a:pPr lvl="1"/>
            <a:r>
              <a:rPr lang="en-US" dirty="0"/>
              <a:t>Cohesion (increase)</a:t>
            </a:r>
          </a:p>
          <a:p>
            <a:pPr lvl="1"/>
            <a:r>
              <a:rPr lang="en-US" dirty="0"/>
              <a:t>Method’s length (decrease)</a:t>
            </a:r>
          </a:p>
          <a:p>
            <a:pPr lvl="1"/>
            <a:r>
              <a:rPr lang="en-US" dirty="0" err="1"/>
              <a:t>Cyclomatic</a:t>
            </a:r>
            <a:r>
              <a:rPr lang="en-US" dirty="0"/>
              <a:t> complexity (decrease</a:t>
            </a:r>
            <a:r>
              <a:rPr lang="en-US" dirty="0" smtClean="0"/>
              <a:t>)</a:t>
            </a:r>
          </a:p>
          <a:p>
            <a:pPr lvl="1"/>
            <a:r>
              <a:rPr lang="en-US" dirty="0"/>
              <a:t>install Sonar or another tool for static code analysis. Observe key design metrics.</a:t>
            </a:r>
          </a:p>
          <a:p>
            <a:endParaRPr lang="en-IN" b="1" dirty="0"/>
          </a:p>
          <a:p>
            <a:endParaRPr lang="en-US" b="1" dirty="0"/>
          </a:p>
        </p:txBody>
      </p:sp>
      <p:sp>
        <p:nvSpPr>
          <p:cNvPr id="3" name="Title 2"/>
          <p:cNvSpPr>
            <a:spLocks noGrp="1"/>
          </p:cNvSpPr>
          <p:nvPr>
            <p:ph type="title"/>
          </p:nvPr>
        </p:nvSpPr>
        <p:spPr/>
        <p:txBody>
          <a:bodyPr/>
          <a:lstStyle/>
          <a:p>
            <a:r>
              <a:rPr lang="en-IN" dirty="0" smtClean="0"/>
              <a:t>Measuring and Monitoring Adoption</a:t>
            </a:r>
            <a:endParaRPr lang="en-IN" dirty="0"/>
          </a:p>
        </p:txBody>
      </p:sp>
    </p:spTree>
    <p:extLst>
      <p:ext uri="{BB962C8B-B14F-4D97-AF65-F5344CB8AC3E}">
        <p14:creationId xmlns:p14="http://schemas.microsoft.com/office/powerpoint/2010/main" val="1582116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a:t>Code coverage</a:t>
            </a:r>
          </a:p>
          <a:p>
            <a:r>
              <a:rPr lang="en-US" dirty="0"/>
              <a:t>This metric defines the percentage of your production code that is exercised (run) by the tests. With TDD you can expect it to increase, of course.</a:t>
            </a:r>
          </a:p>
          <a:p>
            <a:pPr marL="0" indent="0">
              <a:buNone/>
            </a:pPr>
            <a:r>
              <a:rPr lang="en-US" dirty="0"/>
              <a:t/>
            </a:r>
            <a:br>
              <a:rPr lang="en-US" dirty="0"/>
            </a:br>
            <a:endParaRPr lang="en-IN" b="1" dirty="0"/>
          </a:p>
          <a:p>
            <a:endParaRPr lang="en-US" b="1" dirty="0" smtClean="0"/>
          </a:p>
          <a:p>
            <a:r>
              <a:rPr lang="en-US" dirty="0"/>
              <a:t>monitor Code Coverage for new code. Expect it to rise after adopting TDD</a:t>
            </a:r>
            <a:r>
              <a:rPr lang="en-US" dirty="0" smtClean="0"/>
              <a:t>.</a:t>
            </a:r>
          </a:p>
          <a:p>
            <a:endParaRPr lang="en-US" b="1" dirty="0"/>
          </a:p>
        </p:txBody>
      </p:sp>
      <p:sp>
        <p:nvSpPr>
          <p:cNvPr id="3" name="Title 2"/>
          <p:cNvSpPr>
            <a:spLocks noGrp="1"/>
          </p:cNvSpPr>
          <p:nvPr>
            <p:ph type="title"/>
          </p:nvPr>
        </p:nvSpPr>
        <p:spPr/>
        <p:txBody>
          <a:bodyPr/>
          <a:lstStyle/>
          <a:p>
            <a:r>
              <a:rPr lang="en-IN" dirty="0" smtClean="0"/>
              <a:t>Measuring and Monitoring Adoption</a:t>
            </a:r>
            <a:endParaRPr lang="en-IN" dirty="0"/>
          </a:p>
        </p:txBody>
      </p:sp>
      <p:pic>
        <p:nvPicPr>
          <p:cNvPr id="18434" name="Picture 2" descr="https://cdn-images-1.medium.com/max/1000/0*naOnGoapNi9PAU2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29000"/>
            <a:ext cx="2286000" cy="12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21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4867275"/>
          </a:xfrm>
        </p:spPr>
        <p:txBody>
          <a:bodyPr>
            <a:normAutofit/>
          </a:bodyPr>
          <a:lstStyle/>
          <a:p>
            <a:r>
              <a:rPr lang="en-IN" b="1" dirty="0" smtClean="0"/>
              <a:t>Bug fixing time</a:t>
            </a:r>
          </a:p>
          <a:p>
            <a:pPr lvl="1"/>
            <a:r>
              <a:rPr lang="en-US" b="1" dirty="0"/>
              <a:t>Automated developer tests will catch whole classes of defects. </a:t>
            </a:r>
            <a:endParaRPr lang="en-US" b="1" dirty="0" smtClean="0"/>
          </a:p>
          <a:p>
            <a:pPr lvl="1"/>
            <a:r>
              <a:rPr lang="en-US" b="1" dirty="0" smtClean="0"/>
              <a:t>You’ll </a:t>
            </a:r>
            <a:r>
              <a:rPr lang="en-US" b="1" dirty="0"/>
              <a:t>stop wasting time on simple calculation mistakes, rounding errors or simple regression bugs</a:t>
            </a:r>
            <a:r>
              <a:rPr lang="en-US" b="1" dirty="0" smtClean="0"/>
              <a:t>.</a:t>
            </a:r>
          </a:p>
          <a:p>
            <a:pPr lvl="1"/>
            <a:r>
              <a:rPr lang="en-US" b="1" dirty="0" smtClean="0"/>
              <a:t> </a:t>
            </a:r>
            <a:r>
              <a:rPr lang="en-US" b="1" dirty="0"/>
              <a:t>For the whole team, expect a significant reduction of the time spent identifying, tracking and fixing bugs</a:t>
            </a:r>
            <a:r>
              <a:rPr lang="en-US" b="1" dirty="0" smtClean="0"/>
              <a:t>.</a:t>
            </a:r>
          </a:p>
          <a:p>
            <a:pPr lvl="1"/>
            <a:r>
              <a:rPr lang="en-US" b="1" dirty="0"/>
              <a:t>monitor the time your team reports on identifying, managing and fixing defects. Expect it to reduce after adopting TDD.</a:t>
            </a:r>
          </a:p>
          <a:p>
            <a:pPr marL="225425" lvl="1" indent="0">
              <a:buNone/>
            </a:pPr>
            <a:endParaRPr lang="en-IN" b="1" dirty="0"/>
          </a:p>
        </p:txBody>
      </p:sp>
      <p:sp>
        <p:nvSpPr>
          <p:cNvPr id="3" name="Title 2"/>
          <p:cNvSpPr>
            <a:spLocks noGrp="1"/>
          </p:cNvSpPr>
          <p:nvPr>
            <p:ph type="title"/>
          </p:nvPr>
        </p:nvSpPr>
        <p:spPr/>
        <p:txBody>
          <a:bodyPr/>
          <a:lstStyle/>
          <a:p>
            <a:r>
              <a:rPr lang="en-IN" dirty="0" smtClean="0"/>
              <a:t>Measuring and Monitoring Adoption</a:t>
            </a:r>
            <a:endParaRPr lang="en-IN" dirty="0"/>
          </a:p>
        </p:txBody>
      </p:sp>
    </p:spTree>
    <p:extLst>
      <p:ext uri="{BB962C8B-B14F-4D97-AF65-F5344CB8AC3E}">
        <p14:creationId xmlns:p14="http://schemas.microsoft.com/office/powerpoint/2010/main" val="2390339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2886075"/>
          </a:xfrm>
        </p:spPr>
        <p:txBody>
          <a:bodyPr>
            <a:normAutofit/>
          </a:bodyPr>
          <a:lstStyle/>
          <a:p>
            <a:r>
              <a:rPr lang="en-IN" b="1" dirty="0"/>
              <a:t>Average Lead Time</a:t>
            </a:r>
          </a:p>
          <a:p>
            <a:pPr lvl="1"/>
            <a:r>
              <a:rPr lang="en-US" dirty="0"/>
              <a:t>Lead Time is the time elapsed between starting work on a certain feature and delivering it to production environment</a:t>
            </a:r>
            <a:r>
              <a:rPr lang="en-US" dirty="0" smtClean="0"/>
              <a:t>.</a:t>
            </a:r>
          </a:p>
          <a:p>
            <a:pPr lvl="1"/>
            <a:r>
              <a:rPr lang="en-US" dirty="0" smtClean="0"/>
              <a:t> </a:t>
            </a:r>
            <a:r>
              <a:rPr lang="en-US" dirty="0"/>
              <a:t>You can monitor Lead Times for each particular feature or just take the average.</a:t>
            </a:r>
            <a:endParaRPr lang="en-IN" b="1" dirty="0"/>
          </a:p>
        </p:txBody>
      </p:sp>
      <p:sp>
        <p:nvSpPr>
          <p:cNvPr id="3" name="Title 2"/>
          <p:cNvSpPr>
            <a:spLocks noGrp="1"/>
          </p:cNvSpPr>
          <p:nvPr>
            <p:ph type="title"/>
          </p:nvPr>
        </p:nvSpPr>
        <p:spPr/>
        <p:txBody>
          <a:bodyPr/>
          <a:lstStyle/>
          <a:p>
            <a:r>
              <a:rPr lang="en-IN" dirty="0" smtClean="0"/>
              <a:t>Measuring and Monitoring Adoption</a:t>
            </a:r>
            <a:endParaRPr lang="en-IN" dirty="0"/>
          </a:p>
        </p:txBody>
      </p:sp>
      <p:pic>
        <p:nvPicPr>
          <p:cNvPr id="19458" name="Picture 2" descr="https://cdn-images-1.medium.com/max/1000/0*hcolsOhnynJzZeK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962400"/>
            <a:ext cx="4876800"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5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4" name="Picture 3"/>
          <p:cNvPicPr>
            <a:picLocks noChangeAspect="1"/>
          </p:cNvPicPr>
          <p:nvPr/>
        </p:nvPicPr>
        <p:blipFill rotWithShape="1">
          <a:blip r:embed="rId2"/>
          <a:srcRect l="12500" t="4074" r="14166" b="18889"/>
          <a:stretch/>
        </p:blipFill>
        <p:spPr>
          <a:xfrm>
            <a:off x="761999" y="1676400"/>
            <a:ext cx="7866185" cy="4648200"/>
          </a:xfrm>
          <a:prstGeom prst="rect">
            <a:avLst/>
          </a:prstGeom>
        </p:spPr>
      </p:pic>
    </p:spTree>
    <p:extLst>
      <p:ext uri="{BB962C8B-B14F-4D97-AF65-F5344CB8AC3E}">
        <p14:creationId xmlns:p14="http://schemas.microsoft.com/office/powerpoint/2010/main" val="1542071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2" name="Picture 1"/>
          <p:cNvPicPr>
            <a:picLocks noChangeAspect="1"/>
          </p:cNvPicPr>
          <p:nvPr/>
        </p:nvPicPr>
        <p:blipFill rotWithShape="1">
          <a:blip r:embed="rId2"/>
          <a:srcRect l="13333" t="2963" r="12500" b="6666"/>
          <a:stretch/>
        </p:blipFill>
        <p:spPr>
          <a:xfrm>
            <a:off x="685800" y="1371599"/>
            <a:ext cx="7315200" cy="5013789"/>
          </a:xfrm>
          <a:prstGeom prst="rect">
            <a:avLst/>
          </a:prstGeom>
        </p:spPr>
      </p:pic>
    </p:spTree>
    <p:extLst>
      <p:ext uri="{BB962C8B-B14F-4D97-AF65-F5344CB8AC3E}">
        <p14:creationId xmlns:p14="http://schemas.microsoft.com/office/powerpoint/2010/main" val="380497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4" name="Picture 3"/>
          <p:cNvPicPr>
            <a:picLocks noChangeAspect="1"/>
          </p:cNvPicPr>
          <p:nvPr/>
        </p:nvPicPr>
        <p:blipFill rotWithShape="1">
          <a:blip r:embed="rId2"/>
          <a:srcRect l="12500" t="14074" r="12500" b="5926"/>
          <a:stretch/>
        </p:blipFill>
        <p:spPr>
          <a:xfrm>
            <a:off x="609600" y="1600200"/>
            <a:ext cx="7620000" cy="4572000"/>
          </a:xfrm>
          <a:prstGeom prst="rect">
            <a:avLst/>
          </a:prstGeom>
        </p:spPr>
      </p:pic>
      <p:sp>
        <p:nvSpPr>
          <p:cNvPr id="5" name="TextBox 4"/>
          <p:cNvSpPr txBox="1"/>
          <p:nvPr/>
        </p:nvSpPr>
        <p:spPr>
          <a:xfrm>
            <a:off x="3492314" y="562898"/>
            <a:ext cx="2142702" cy="369332"/>
          </a:xfrm>
          <a:prstGeom prst="rect">
            <a:avLst/>
          </a:prstGeom>
          <a:noFill/>
        </p:spPr>
        <p:txBody>
          <a:bodyPr wrap="none" rtlCol="0">
            <a:spAutoFit/>
          </a:bodyPr>
          <a:lstStyle/>
          <a:p>
            <a:r>
              <a:rPr lang="en-IN" dirty="0" smtClean="0"/>
              <a:t>Testing Techniques</a:t>
            </a:r>
            <a:endParaRPr lang="en-IN" dirty="0"/>
          </a:p>
        </p:txBody>
      </p:sp>
    </p:spTree>
    <p:extLst>
      <p:ext uri="{BB962C8B-B14F-4D97-AF65-F5344CB8AC3E}">
        <p14:creationId xmlns:p14="http://schemas.microsoft.com/office/powerpoint/2010/main" val="487574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2" name="Picture 1"/>
          <p:cNvPicPr>
            <a:picLocks noChangeAspect="1"/>
          </p:cNvPicPr>
          <p:nvPr/>
        </p:nvPicPr>
        <p:blipFill rotWithShape="1">
          <a:blip r:embed="rId2"/>
          <a:srcRect l="13333" t="2593" r="13334" b="5556"/>
          <a:stretch/>
        </p:blipFill>
        <p:spPr>
          <a:xfrm>
            <a:off x="1143000" y="1524000"/>
            <a:ext cx="6705600" cy="4724400"/>
          </a:xfrm>
          <a:prstGeom prst="rect">
            <a:avLst/>
          </a:prstGeom>
        </p:spPr>
      </p:pic>
    </p:spTree>
    <p:extLst>
      <p:ext uri="{BB962C8B-B14F-4D97-AF65-F5344CB8AC3E}">
        <p14:creationId xmlns:p14="http://schemas.microsoft.com/office/powerpoint/2010/main" val="1824123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4" name="Picture 3"/>
          <p:cNvPicPr>
            <a:picLocks noChangeAspect="1"/>
          </p:cNvPicPr>
          <p:nvPr/>
        </p:nvPicPr>
        <p:blipFill rotWithShape="1">
          <a:blip r:embed="rId2"/>
          <a:srcRect l="13334" r="12500"/>
          <a:stretch/>
        </p:blipFill>
        <p:spPr>
          <a:xfrm>
            <a:off x="990600" y="1371600"/>
            <a:ext cx="6781801" cy="5143500"/>
          </a:xfrm>
          <a:prstGeom prst="rect">
            <a:avLst/>
          </a:prstGeom>
        </p:spPr>
      </p:pic>
    </p:spTree>
    <p:extLst>
      <p:ext uri="{BB962C8B-B14F-4D97-AF65-F5344CB8AC3E}">
        <p14:creationId xmlns:p14="http://schemas.microsoft.com/office/powerpoint/2010/main" val="44965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2" name="Picture 1"/>
          <p:cNvPicPr>
            <a:picLocks noChangeAspect="1"/>
          </p:cNvPicPr>
          <p:nvPr/>
        </p:nvPicPr>
        <p:blipFill rotWithShape="1">
          <a:blip r:embed="rId2"/>
          <a:srcRect l="12500" r="12500"/>
          <a:stretch/>
        </p:blipFill>
        <p:spPr>
          <a:xfrm>
            <a:off x="990600" y="1371600"/>
            <a:ext cx="6858000" cy="5143500"/>
          </a:xfrm>
          <a:prstGeom prst="rect">
            <a:avLst/>
          </a:prstGeom>
        </p:spPr>
      </p:pic>
    </p:spTree>
    <p:extLst>
      <p:ext uri="{BB962C8B-B14F-4D97-AF65-F5344CB8AC3E}">
        <p14:creationId xmlns:p14="http://schemas.microsoft.com/office/powerpoint/2010/main" val="238522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smtClean="0"/>
              <a:t>Test </a:t>
            </a:r>
            <a:r>
              <a:rPr lang="en-IN" dirty="0"/>
              <a:t>a negative scenario </a:t>
            </a:r>
            <a:endParaRPr lang="en-IN" dirty="0" smtClean="0"/>
          </a:p>
          <a:p>
            <a:r>
              <a:rPr lang="en-IN" dirty="0" smtClean="0"/>
              <a:t>Mocking Exceptions</a:t>
            </a:r>
          </a:p>
          <a:p>
            <a:r>
              <a:rPr lang="en-IN" dirty="0" smtClean="0"/>
              <a:t>Verification Mode</a:t>
            </a:r>
          </a:p>
          <a:p>
            <a:r>
              <a:rPr lang="en-IN" dirty="0" smtClean="0"/>
              <a:t>Add </a:t>
            </a:r>
            <a:r>
              <a:rPr lang="en-IN" dirty="0"/>
              <a:t>the </a:t>
            </a:r>
            <a:r>
              <a:rPr lang="en-IN" dirty="0" err="1"/>
              <a:t>Mockito</a:t>
            </a:r>
            <a:r>
              <a:rPr lang="en-IN" dirty="0"/>
              <a:t> </a:t>
            </a:r>
            <a:r>
              <a:rPr lang="en-IN" dirty="0" smtClean="0"/>
              <a:t>Dependency</a:t>
            </a:r>
          </a:p>
          <a:p>
            <a:r>
              <a:rPr lang="en-IN" dirty="0" smtClean="0"/>
              <a:t>Stub </a:t>
            </a:r>
            <a:r>
              <a:rPr lang="en-IN" dirty="0"/>
              <a:t>Void Methods </a:t>
            </a:r>
            <a:r>
              <a:rPr lang="en-IN" dirty="0" smtClean="0"/>
              <a:t>Implicitly</a:t>
            </a:r>
          </a:p>
          <a:p>
            <a:r>
              <a:rPr lang="en-IN" dirty="0" smtClean="0"/>
              <a:t>Stub </a:t>
            </a:r>
            <a:r>
              <a:rPr lang="en-IN" dirty="0"/>
              <a:t>Void Methods </a:t>
            </a:r>
            <a:r>
              <a:rPr lang="en-IN" dirty="0" smtClean="0"/>
              <a:t>Explicitly</a:t>
            </a:r>
          </a:p>
          <a:p>
            <a:r>
              <a:rPr lang="en-IN" dirty="0" smtClean="0"/>
              <a:t>say </a:t>
            </a:r>
            <a:r>
              <a:rPr lang="en-IN" dirty="0" err="1"/>
              <a:t>doNothing</a:t>
            </a:r>
            <a:r>
              <a:rPr lang="en-IN" dirty="0"/>
              <a:t> to test Consecutive </a:t>
            </a:r>
            <a:r>
              <a:rPr lang="en-IN" dirty="0" smtClean="0"/>
              <a:t>calls</a:t>
            </a:r>
            <a:endParaRPr lang="en-IN" dirty="0"/>
          </a:p>
          <a:p>
            <a:r>
              <a:rPr lang="en-IN" dirty="0"/>
              <a:t>The F.I.R.S.T Principle </a:t>
            </a:r>
          </a:p>
          <a:p>
            <a:r>
              <a:rPr lang="en-IN" dirty="0" smtClean="0"/>
              <a:t>Test </a:t>
            </a:r>
            <a:r>
              <a:rPr lang="en-IN" dirty="0"/>
              <a:t>Doubles Introduction </a:t>
            </a:r>
          </a:p>
          <a:p>
            <a:r>
              <a:rPr lang="en-IN" dirty="0" smtClean="0"/>
              <a:t>Test </a:t>
            </a:r>
            <a:r>
              <a:rPr lang="en-IN" dirty="0"/>
              <a:t>Doubles In </a:t>
            </a:r>
            <a:r>
              <a:rPr lang="en-IN" dirty="0" err="1"/>
              <a:t>Mockito</a:t>
            </a:r>
            <a:r>
              <a:rPr lang="en-IN" dirty="0"/>
              <a:t> </a:t>
            </a:r>
          </a:p>
          <a:p>
            <a:r>
              <a:rPr lang="en-IN" dirty="0" smtClean="0"/>
              <a:t>Refactoring </a:t>
            </a:r>
            <a:endParaRPr lang="en-IN" dirty="0"/>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smtClean="0"/>
              <a:t>TDD Goals</a:t>
            </a:r>
            <a:endParaRPr lang="en-IN" dirty="0"/>
          </a:p>
        </p:txBody>
      </p:sp>
    </p:spTree>
    <p:extLst>
      <p:ext uri="{BB962C8B-B14F-4D97-AF65-F5344CB8AC3E}">
        <p14:creationId xmlns:p14="http://schemas.microsoft.com/office/powerpoint/2010/main" val="3919487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4" name="Picture 3"/>
          <p:cNvPicPr>
            <a:picLocks noChangeAspect="1"/>
          </p:cNvPicPr>
          <p:nvPr/>
        </p:nvPicPr>
        <p:blipFill rotWithShape="1">
          <a:blip r:embed="rId2"/>
          <a:srcRect l="12500" r="13334"/>
          <a:stretch/>
        </p:blipFill>
        <p:spPr>
          <a:xfrm>
            <a:off x="914400" y="1371600"/>
            <a:ext cx="7467600" cy="5143500"/>
          </a:xfrm>
          <a:prstGeom prst="rect">
            <a:avLst/>
          </a:prstGeom>
        </p:spPr>
      </p:pic>
    </p:spTree>
    <p:extLst>
      <p:ext uri="{BB962C8B-B14F-4D97-AF65-F5344CB8AC3E}">
        <p14:creationId xmlns:p14="http://schemas.microsoft.com/office/powerpoint/2010/main" val="1133651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2" name="Picture 1"/>
          <p:cNvPicPr>
            <a:picLocks noChangeAspect="1"/>
          </p:cNvPicPr>
          <p:nvPr/>
        </p:nvPicPr>
        <p:blipFill rotWithShape="1">
          <a:blip r:embed="rId2"/>
          <a:srcRect l="12500" r="12501"/>
          <a:stretch/>
        </p:blipFill>
        <p:spPr>
          <a:xfrm>
            <a:off x="838200" y="1295400"/>
            <a:ext cx="6858000" cy="5143500"/>
          </a:xfrm>
          <a:prstGeom prst="rect">
            <a:avLst/>
          </a:prstGeom>
        </p:spPr>
      </p:pic>
    </p:spTree>
    <p:extLst>
      <p:ext uri="{BB962C8B-B14F-4D97-AF65-F5344CB8AC3E}">
        <p14:creationId xmlns:p14="http://schemas.microsoft.com/office/powerpoint/2010/main" val="35311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4" name="Picture 3"/>
          <p:cNvPicPr>
            <a:picLocks noChangeAspect="1"/>
          </p:cNvPicPr>
          <p:nvPr/>
        </p:nvPicPr>
        <p:blipFill rotWithShape="1">
          <a:blip r:embed="rId2"/>
          <a:srcRect l="12500" t="4075" r="12500" b="7036"/>
          <a:stretch/>
        </p:blipFill>
        <p:spPr>
          <a:xfrm>
            <a:off x="990600" y="1600200"/>
            <a:ext cx="6858000" cy="4572000"/>
          </a:xfrm>
          <a:prstGeom prst="rect">
            <a:avLst/>
          </a:prstGeom>
        </p:spPr>
      </p:pic>
    </p:spTree>
    <p:extLst>
      <p:ext uri="{BB962C8B-B14F-4D97-AF65-F5344CB8AC3E}">
        <p14:creationId xmlns:p14="http://schemas.microsoft.com/office/powerpoint/2010/main" val="3313371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Testing Concepts</a:t>
            </a:r>
            <a:endParaRPr lang="en-IN" dirty="0"/>
          </a:p>
        </p:txBody>
      </p:sp>
      <p:pic>
        <p:nvPicPr>
          <p:cNvPr id="2" name="Picture 1"/>
          <p:cNvPicPr>
            <a:picLocks noChangeAspect="1"/>
          </p:cNvPicPr>
          <p:nvPr/>
        </p:nvPicPr>
        <p:blipFill rotWithShape="1">
          <a:blip r:embed="rId2"/>
          <a:srcRect l="12500" r="12500" b="4298"/>
          <a:stretch/>
        </p:blipFill>
        <p:spPr>
          <a:xfrm>
            <a:off x="1219200" y="1447800"/>
            <a:ext cx="6858000" cy="4922448"/>
          </a:xfrm>
          <a:prstGeom prst="rect">
            <a:avLst/>
          </a:prstGeom>
        </p:spPr>
      </p:pic>
    </p:spTree>
    <p:extLst>
      <p:ext uri="{BB962C8B-B14F-4D97-AF65-F5344CB8AC3E}">
        <p14:creationId xmlns:p14="http://schemas.microsoft.com/office/powerpoint/2010/main" val="2510593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Good Testing Practices</a:t>
            </a:r>
          </a:p>
        </p:txBody>
      </p:sp>
      <p:sp>
        <p:nvSpPr>
          <p:cNvPr id="4099" name="Rectangle 3"/>
          <p:cNvSpPr>
            <a:spLocks noGrp="1" noChangeArrowheads="1"/>
          </p:cNvSpPr>
          <p:nvPr>
            <p:ph type="body" idx="4294967295"/>
          </p:nvPr>
        </p:nvSpPr>
        <p:spPr>
          <a:xfrm>
            <a:off x="762000" y="1524000"/>
            <a:ext cx="7620000" cy="4114800"/>
          </a:xfrm>
          <a:prstGeom prst="rect">
            <a:avLst/>
          </a:prstGeom>
        </p:spPr>
        <p:txBody>
          <a:bodyPr/>
          <a:lstStyle/>
          <a:p>
            <a:r>
              <a:rPr lang="en-US" altLang="en-US"/>
              <a:t>A good test case is one that has a high probability of detecting an undiscovered defect, not one that shows that the program works correctly</a:t>
            </a:r>
          </a:p>
          <a:p>
            <a:r>
              <a:rPr lang="en-US" altLang="en-US"/>
              <a:t>It is impossible to test your own program</a:t>
            </a:r>
          </a:p>
          <a:p>
            <a:r>
              <a:rPr lang="en-US" altLang="en-US"/>
              <a:t>A necessary part of every test case is a description of the expected result</a:t>
            </a:r>
          </a:p>
        </p:txBody>
      </p:sp>
    </p:spTree>
    <p:extLst>
      <p:ext uri="{BB962C8B-B14F-4D97-AF65-F5344CB8AC3E}">
        <p14:creationId xmlns:p14="http://schemas.microsoft.com/office/powerpoint/2010/main" val="35531688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Good Testing Practices (cont’d)</a:t>
            </a:r>
          </a:p>
        </p:txBody>
      </p:sp>
      <p:sp>
        <p:nvSpPr>
          <p:cNvPr id="5123" name="Rectangle 3"/>
          <p:cNvSpPr>
            <a:spLocks noGrp="1" noChangeArrowheads="1"/>
          </p:cNvSpPr>
          <p:nvPr>
            <p:ph type="body" idx="4294967295"/>
          </p:nvPr>
        </p:nvSpPr>
        <p:spPr>
          <a:xfrm>
            <a:off x="609599" y="1600200"/>
            <a:ext cx="7772401" cy="4114800"/>
          </a:xfrm>
          <a:prstGeom prst="rect">
            <a:avLst/>
          </a:prstGeom>
        </p:spPr>
        <p:txBody>
          <a:bodyPr/>
          <a:lstStyle/>
          <a:p>
            <a:pPr>
              <a:lnSpc>
                <a:spcPct val="90000"/>
              </a:lnSpc>
            </a:pPr>
            <a:r>
              <a:rPr lang="en-US" altLang="en-US" dirty="0"/>
              <a:t>Avoid </a:t>
            </a:r>
            <a:r>
              <a:rPr lang="en-US" altLang="en-US" dirty="0" smtClean="0"/>
              <a:t>non reproducible </a:t>
            </a:r>
            <a:r>
              <a:rPr lang="en-US" altLang="en-US" dirty="0"/>
              <a:t>or on-the-fly testing</a:t>
            </a:r>
          </a:p>
          <a:p>
            <a:pPr>
              <a:lnSpc>
                <a:spcPct val="90000"/>
              </a:lnSpc>
            </a:pPr>
            <a:r>
              <a:rPr lang="en-US" altLang="en-US" dirty="0"/>
              <a:t>Write test cases for valid as well as invalid input conditions.</a:t>
            </a:r>
          </a:p>
          <a:p>
            <a:pPr>
              <a:lnSpc>
                <a:spcPct val="90000"/>
              </a:lnSpc>
            </a:pPr>
            <a:r>
              <a:rPr lang="en-US" altLang="en-US" dirty="0"/>
              <a:t>Thoroughly inspect the results of each test</a:t>
            </a:r>
          </a:p>
          <a:p>
            <a:pPr>
              <a:lnSpc>
                <a:spcPct val="90000"/>
              </a:lnSpc>
            </a:pPr>
            <a:r>
              <a:rPr lang="en-US" altLang="en-US" dirty="0"/>
              <a:t>As the number of detected defects in a piece of software increases, the probability of the existence of more undetected defects also increases</a:t>
            </a:r>
          </a:p>
        </p:txBody>
      </p:sp>
    </p:spTree>
    <p:extLst>
      <p:ext uri="{BB962C8B-B14F-4D97-AF65-F5344CB8AC3E}">
        <p14:creationId xmlns:p14="http://schemas.microsoft.com/office/powerpoint/2010/main" val="1969058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Good Testing Practices (cont’d)</a:t>
            </a:r>
          </a:p>
        </p:txBody>
      </p:sp>
      <p:sp>
        <p:nvSpPr>
          <p:cNvPr id="6147" name="Rectangle 3"/>
          <p:cNvSpPr>
            <a:spLocks noGrp="1" noChangeArrowheads="1"/>
          </p:cNvSpPr>
          <p:nvPr>
            <p:ph type="body" idx="4294967295"/>
          </p:nvPr>
        </p:nvSpPr>
        <p:spPr>
          <a:xfrm>
            <a:off x="381000" y="1676400"/>
            <a:ext cx="8285296" cy="4114800"/>
          </a:xfrm>
          <a:prstGeom prst="rect">
            <a:avLst/>
          </a:prstGeom>
        </p:spPr>
        <p:txBody>
          <a:bodyPr/>
          <a:lstStyle/>
          <a:p>
            <a:r>
              <a:rPr lang="en-US" altLang="en-US" dirty="0"/>
              <a:t>Assign your best people to testing</a:t>
            </a:r>
          </a:p>
          <a:p>
            <a:r>
              <a:rPr lang="en-US" altLang="en-US" dirty="0"/>
              <a:t>Ensure that testability is a key objective in your software design</a:t>
            </a:r>
          </a:p>
          <a:p>
            <a:r>
              <a:rPr lang="en-US" altLang="en-US" dirty="0"/>
              <a:t>Never alter the program to make testing easier</a:t>
            </a:r>
          </a:p>
          <a:p>
            <a:r>
              <a:rPr lang="en-US" altLang="en-US" dirty="0"/>
              <a:t>Testing, like almost every other activity, must start with objectives</a:t>
            </a:r>
          </a:p>
        </p:txBody>
      </p:sp>
    </p:spTree>
    <p:extLst>
      <p:ext uri="{BB962C8B-B14F-4D97-AF65-F5344CB8AC3E}">
        <p14:creationId xmlns:p14="http://schemas.microsoft.com/office/powerpoint/2010/main" val="209312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Levels of Testing</a:t>
            </a:r>
          </a:p>
        </p:txBody>
      </p:sp>
      <p:sp>
        <p:nvSpPr>
          <p:cNvPr id="7171" name="Rectangle 3"/>
          <p:cNvSpPr>
            <a:spLocks noGrp="1" noChangeArrowheads="1"/>
          </p:cNvSpPr>
          <p:nvPr>
            <p:ph type="body" idx="4294967295"/>
          </p:nvPr>
        </p:nvSpPr>
        <p:spPr>
          <a:xfrm>
            <a:off x="682924" y="1676400"/>
            <a:ext cx="7699075" cy="3810000"/>
          </a:xfrm>
          <a:prstGeom prst="rect">
            <a:avLst/>
          </a:prstGeom>
        </p:spPr>
        <p:txBody>
          <a:bodyPr/>
          <a:lstStyle/>
          <a:p>
            <a:pPr>
              <a:lnSpc>
                <a:spcPct val="90000"/>
              </a:lnSpc>
            </a:pPr>
            <a:r>
              <a:rPr lang="en-US" altLang="en-US" dirty="0"/>
              <a:t>Unit Testing</a:t>
            </a:r>
          </a:p>
          <a:p>
            <a:pPr>
              <a:lnSpc>
                <a:spcPct val="90000"/>
              </a:lnSpc>
            </a:pPr>
            <a:r>
              <a:rPr lang="en-US" altLang="en-US" dirty="0"/>
              <a:t>Integration Testing</a:t>
            </a:r>
          </a:p>
          <a:p>
            <a:pPr>
              <a:lnSpc>
                <a:spcPct val="90000"/>
              </a:lnSpc>
            </a:pPr>
            <a:r>
              <a:rPr lang="en-US" altLang="en-US" dirty="0"/>
              <a:t>Validation Testing</a:t>
            </a:r>
          </a:p>
          <a:p>
            <a:pPr lvl="1">
              <a:lnSpc>
                <a:spcPct val="90000"/>
              </a:lnSpc>
            </a:pPr>
            <a:r>
              <a:rPr lang="en-US" altLang="en-US" dirty="0"/>
              <a:t>Regression Testing</a:t>
            </a:r>
          </a:p>
          <a:p>
            <a:pPr lvl="1">
              <a:lnSpc>
                <a:spcPct val="90000"/>
              </a:lnSpc>
            </a:pPr>
            <a:r>
              <a:rPr lang="en-US" altLang="en-US" dirty="0"/>
              <a:t>Alpha Testing</a:t>
            </a:r>
          </a:p>
          <a:p>
            <a:pPr lvl="1">
              <a:lnSpc>
                <a:spcPct val="90000"/>
              </a:lnSpc>
            </a:pPr>
            <a:r>
              <a:rPr lang="en-US" altLang="en-US" dirty="0"/>
              <a:t>Beta Testing</a:t>
            </a:r>
          </a:p>
          <a:p>
            <a:pPr>
              <a:lnSpc>
                <a:spcPct val="90000"/>
              </a:lnSpc>
            </a:pPr>
            <a:r>
              <a:rPr lang="en-US" altLang="en-US" dirty="0"/>
              <a:t>Acceptance Testing</a:t>
            </a:r>
          </a:p>
        </p:txBody>
      </p:sp>
    </p:spTree>
    <p:extLst>
      <p:ext uri="{BB962C8B-B14F-4D97-AF65-F5344CB8AC3E}">
        <p14:creationId xmlns:p14="http://schemas.microsoft.com/office/powerpoint/2010/main" val="28239680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Unit Testing</a:t>
            </a:r>
          </a:p>
        </p:txBody>
      </p:sp>
      <p:sp>
        <p:nvSpPr>
          <p:cNvPr id="9219" name="Rectangle 3"/>
          <p:cNvSpPr>
            <a:spLocks noGrp="1" noChangeArrowheads="1"/>
          </p:cNvSpPr>
          <p:nvPr>
            <p:ph type="body" idx="4294967295"/>
          </p:nvPr>
        </p:nvSpPr>
        <p:spPr>
          <a:xfrm>
            <a:off x="461034" y="1676400"/>
            <a:ext cx="8378165" cy="4114800"/>
          </a:xfrm>
          <a:prstGeom prst="rect">
            <a:avLst/>
          </a:prstGeom>
        </p:spPr>
        <p:txBody>
          <a:bodyPr/>
          <a:lstStyle/>
          <a:p>
            <a:r>
              <a:rPr lang="en-US" altLang="en-US" dirty="0"/>
              <a:t>Algorithms and logic</a:t>
            </a:r>
          </a:p>
          <a:p>
            <a:r>
              <a:rPr lang="en-US" altLang="en-US" dirty="0"/>
              <a:t>Data structures (global and local)</a:t>
            </a:r>
          </a:p>
          <a:p>
            <a:r>
              <a:rPr lang="en-US" altLang="en-US" dirty="0"/>
              <a:t>Interfaces</a:t>
            </a:r>
          </a:p>
          <a:p>
            <a:r>
              <a:rPr lang="en-US" altLang="en-US" dirty="0"/>
              <a:t>Independent paths</a:t>
            </a:r>
          </a:p>
          <a:p>
            <a:r>
              <a:rPr lang="en-US" altLang="en-US" dirty="0"/>
              <a:t>Boundary conditions</a:t>
            </a:r>
          </a:p>
          <a:p>
            <a:r>
              <a:rPr lang="en-US" altLang="en-US" dirty="0"/>
              <a:t>Error handling</a:t>
            </a:r>
          </a:p>
        </p:txBody>
      </p:sp>
    </p:spTree>
    <p:extLst>
      <p:ext uri="{BB962C8B-B14F-4D97-AF65-F5344CB8AC3E}">
        <p14:creationId xmlns:p14="http://schemas.microsoft.com/office/powerpoint/2010/main" val="36830898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Why Integration Testing Is Necessary</a:t>
            </a:r>
          </a:p>
        </p:txBody>
      </p:sp>
      <p:sp>
        <p:nvSpPr>
          <p:cNvPr id="8195" name="Rectangle 3"/>
          <p:cNvSpPr>
            <a:spLocks noGrp="1" noChangeArrowheads="1"/>
          </p:cNvSpPr>
          <p:nvPr>
            <p:ph type="body" idx="4294967295"/>
          </p:nvPr>
        </p:nvSpPr>
        <p:spPr>
          <a:xfrm>
            <a:off x="533400" y="1524000"/>
            <a:ext cx="8132896" cy="4114800"/>
          </a:xfrm>
          <a:prstGeom prst="rect">
            <a:avLst/>
          </a:prstGeom>
        </p:spPr>
        <p:txBody>
          <a:bodyPr/>
          <a:lstStyle/>
          <a:p>
            <a:r>
              <a:rPr lang="en-US" altLang="en-US" dirty="0"/>
              <a:t>One module can have an adverse effect on another</a:t>
            </a:r>
          </a:p>
          <a:p>
            <a:r>
              <a:rPr lang="en-US" altLang="en-US" dirty="0" smtClean="0"/>
              <a:t>Sub functions</a:t>
            </a:r>
            <a:r>
              <a:rPr lang="en-US" altLang="en-US" dirty="0"/>
              <a:t>, when combined, may not produce the desired major function</a:t>
            </a:r>
          </a:p>
          <a:p>
            <a:r>
              <a:rPr lang="en-US" altLang="en-US" dirty="0"/>
              <a:t>Individually acceptable imprecision in calculations may be magnified to unacceptable levels</a:t>
            </a:r>
          </a:p>
        </p:txBody>
      </p:sp>
    </p:spTree>
    <p:extLst>
      <p:ext uri="{BB962C8B-B14F-4D97-AF65-F5344CB8AC3E}">
        <p14:creationId xmlns:p14="http://schemas.microsoft.com/office/powerpoint/2010/main" val="1605317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smtClean="0"/>
              <a:t>Web </a:t>
            </a:r>
            <a:r>
              <a:rPr lang="en-IN" dirty="0"/>
              <a:t>Tier Testing </a:t>
            </a:r>
          </a:p>
          <a:p>
            <a:r>
              <a:rPr lang="en-IN" dirty="0" smtClean="0"/>
              <a:t>Middle </a:t>
            </a:r>
            <a:r>
              <a:rPr lang="en-IN" dirty="0"/>
              <a:t>Tier Testing </a:t>
            </a:r>
          </a:p>
          <a:p>
            <a:r>
              <a:rPr lang="en-IN" dirty="0" smtClean="0"/>
              <a:t>Testing </a:t>
            </a:r>
            <a:r>
              <a:rPr lang="en-IN" dirty="0"/>
              <a:t>Legacy Code </a:t>
            </a:r>
          </a:p>
          <a:p>
            <a:r>
              <a:rPr lang="en-IN" dirty="0" smtClean="0"/>
              <a:t>Continuous </a:t>
            </a:r>
            <a:r>
              <a:rPr lang="en-IN" dirty="0"/>
              <a:t>Integration Testing </a:t>
            </a:r>
          </a:p>
          <a:p>
            <a:endParaRPr lang="en-IN" dirty="0"/>
          </a:p>
          <a:p>
            <a:endParaRPr lang="en-IN" dirty="0"/>
          </a:p>
          <a:p>
            <a:endParaRPr lang="en-IN" dirty="0"/>
          </a:p>
        </p:txBody>
      </p:sp>
      <p:sp>
        <p:nvSpPr>
          <p:cNvPr id="3" name="Title 2"/>
          <p:cNvSpPr>
            <a:spLocks noGrp="1"/>
          </p:cNvSpPr>
          <p:nvPr>
            <p:ph type="title"/>
          </p:nvPr>
        </p:nvSpPr>
        <p:spPr/>
        <p:txBody>
          <a:bodyPr/>
          <a:lstStyle/>
          <a:p>
            <a:r>
              <a:rPr lang="en-IN" dirty="0" smtClean="0"/>
              <a:t>TDD Goals</a:t>
            </a:r>
            <a:endParaRPr lang="en-IN" dirty="0"/>
          </a:p>
        </p:txBody>
      </p:sp>
    </p:spTree>
    <p:extLst>
      <p:ext uri="{BB962C8B-B14F-4D97-AF65-F5344CB8AC3E}">
        <p14:creationId xmlns:p14="http://schemas.microsoft.com/office/powerpoint/2010/main" val="2438179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Why Integration Testing Is Necessary (cont’d)</a:t>
            </a:r>
          </a:p>
        </p:txBody>
      </p:sp>
      <p:sp>
        <p:nvSpPr>
          <p:cNvPr id="10243" name="Rectangle 3"/>
          <p:cNvSpPr>
            <a:spLocks noGrp="1" noChangeArrowheads="1"/>
          </p:cNvSpPr>
          <p:nvPr>
            <p:ph type="body" idx="4294967295"/>
          </p:nvPr>
        </p:nvSpPr>
        <p:spPr>
          <a:xfrm>
            <a:off x="461034" y="1676400"/>
            <a:ext cx="8205262" cy="4114800"/>
          </a:xfrm>
          <a:prstGeom prst="rect">
            <a:avLst/>
          </a:prstGeom>
        </p:spPr>
        <p:txBody>
          <a:bodyPr/>
          <a:lstStyle/>
          <a:p>
            <a:r>
              <a:rPr lang="en-US" altLang="en-US" dirty="0"/>
              <a:t>Interfacing errors not detected in unit testing may appear</a:t>
            </a:r>
          </a:p>
          <a:p>
            <a:r>
              <a:rPr lang="en-US" altLang="en-US" dirty="0"/>
              <a:t>Timing problems (in real-time systems) are not detectable by unit testing</a:t>
            </a:r>
          </a:p>
          <a:p>
            <a:r>
              <a:rPr lang="en-US" altLang="en-US" dirty="0"/>
              <a:t>Resource contention problems are not detectable by unit testing</a:t>
            </a:r>
          </a:p>
        </p:txBody>
      </p:sp>
    </p:spTree>
    <p:extLst>
      <p:ext uri="{BB962C8B-B14F-4D97-AF65-F5344CB8AC3E}">
        <p14:creationId xmlns:p14="http://schemas.microsoft.com/office/powerpoint/2010/main" val="1930209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Top-Down Integration</a:t>
            </a:r>
          </a:p>
        </p:txBody>
      </p:sp>
      <p:sp>
        <p:nvSpPr>
          <p:cNvPr id="11267" name="Rectangle 3"/>
          <p:cNvSpPr>
            <a:spLocks noGrp="1" noChangeArrowheads="1"/>
          </p:cNvSpPr>
          <p:nvPr>
            <p:ph type="body" idx="4294967295"/>
          </p:nvPr>
        </p:nvSpPr>
        <p:spPr>
          <a:xfrm>
            <a:off x="459596" y="1676400"/>
            <a:ext cx="8379603" cy="4114800"/>
          </a:xfrm>
          <a:prstGeom prst="rect">
            <a:avLst/>
          </a:prstGeom>
        </p:spPr>
        <p:txBody>
          <a:bodyPr/>
          <a:lstStyle/>
          <a:p>
            <a:pPr marL="609600" indent="-609600">
              <a:buClr>
                <a:schemeClr val="tx1"/>
              </a:buClr>
              <a:buFontTx/>
              <a:buAutoNum type="arabicPeriod"/>
            </a:pPr>
            <a:r>
              <a:rPr lang="en-US" altLang="en-US" dirty="0"/>
              <a:t>The main control module is used as a driver, and stubs are substituted for all modules directly subordinate to the main module.</a:t>
            </a:r>
          </a:p>
          <a:p>
            <a:pPr marL="609600" indent="-609600">
              <a:buClr>
                <a:schemeClr val="tx1"/>
              </a:buClr>
              <a:buFontTx/>
              <a:buAutoNum type="arabicPeriod"/>
            </a:pPr>
            <a:r>
              <a:rPr lang="en-US" altLang="en-US" dirty="0"/>
              <a:t>Depending on the integration approach selected (depth or breadth first), subordinate stubs are replaced by modules one at a time.</a:t>
            </a:r>
          </a:p>
        </p:txBody>
      </p:sp>
    </p:spTree>
    <p:extLst>
      <p:ext uri="{BB962C8B-B14F-4D97-AF65-F5344CB8AC3E}">
        <p14:creationId xmlns:p14="http://schemas.microsoft.com/office/powerpoint/2010/main" val="36868508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Top-Down Integration (cont’d)</a:t>
            </a:r>
          </a:p>
        </p:txBody>
      </p:sp>
      <p:sp>
        <p:nvSpPr>
          <p:cNvPr id="12291" name="Rectangle 3"/>
          <p:cNvSpPr>
            <a:spLocks noGrp="1" noChangeArrowheads="1"/>
          </p:cNvSpPr>
          <p:nvPr>
            <p:ph type="body" idx="4294967295"/>
          </p:nvPr>
        </p:nvSpPr>
        <p:spPr>
          <a:xfrm>
            <a:off x="481163" y="1676400"/>
            <a:ext cx="8185134" cy="4114800"/>
          </a:xfrm>
          <a:prstGeom prst="rect">
            <a:avLst/>
          </a:prstGeom>
        </p:spPr>
        <p:txBody>
          <a:bodyPr/>
          <a:lstStyle/>
          <a:p>
            <a:pPr marL="609600" indent="-609600">
              <a:lnSpc>
                <a:spcPct val="90000"/>
              </a:lnSpc>
              <a:buClr>
                <a:schemeClr val="tx1"/>
              </a:buClr>
              <a:buFontTx/>
              <a:buAutoNum type="arabicPeriod" startAt="3"/>
            </a:pPr>
            <a:r>
              <a:rPr lang="en-US" altLang="en-US" dirty="0"/>
              <a:t>Tests are run as each individual module is integrated.</a:t>
            </a:r>
          </a:p>
          <a:p>
            <a:pPr marL="609600" indent="-609600">
              <a:lnSpc>
                <a:spcPct val="90000"/>
              </a:lnSpc>
              <a:buClr>
                <a:schemeClr val="tx1"/>
              </a:buClr>
              <a:buFontTx/>
              <a:buAutoNum type="arabicPeriod" startAt="3"/>
            </a:pPr>
            <a:r>
              <a:rPr lang="en-US" altLang="en-US" dirty="0"/>
              <a:t>On the successful completion of a set of tests, another stub is replaced with a real module</a:t>
            </a:r>
          </a:p>
          <a:p>
            <a:pPr marL="609600" indent="-609600">
              <a:lnSpc>
                <a:spcPct val="90000"/>
              </a:lnSpc>
              <a:buClr>
                <a:schemeClr val="tx1"/>
              </a:buClr>
              <a:buFontTx/>
              <a:buAutoNum type="arabicPeriod" startAt="3"/>
            </a:pPr>
            <a:r>
              <a:rPr lang="en-US" altLang="en-US" dirty="0"/>
              <a:t>Regression testing is performed to ensure that errors have not developed as result of integrating new modules</a:t>
            </a:r>
          </a:p>
        </p:txBody>
      </p:sp>
    </p:spTree>
    <p:extLst>
      <p:ext uri="{BB962C8B-B14F-4D97-AF65-F5344CB8AC3E}">
        <p14:creationId xmlns:p14="http://schemas.microsoft.com/office/powerpoint/2010/main" val="36360477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Problems with Top-Down Integration</a:t>
            </a:r>
          </a:p>
        </p:txBody>
      </p:sp>
      <p:sp>
        <p:nvSpPr>
          <p:cNvPr id="13315" name="Rectangle 3"/>
          <p:cNvSpPr>
            <a:spLocks noGrp="1" noChangeArrowheads="1"/>
          </p:cNvSpPr>
          <p:nvPr>
            <p:ph type="body" idx="4294967295"/>
          </p:nvPr>
        </p:nvSpPr>
        <p:spPr>
          <a:xfrm>
            <a:off x="304800" y="1371600"/>
            <a:ext cx="8610600" cy="3962400"/>
          </a:xfrm>
          <a:prstGeom prst="rect">
            <a:avLst/>
          </a:prstGeom>
        </p:spPr>
        <p:txBody>
          <a:bodyPr/>
          <a:lstStyle/>
          <a:p>
            <a:pPr>
              <a:lnSpc>
                <a:spcPct val="90000"/>
              </a:lnSpc>
            </a:pPr>
            <a:r>
              <a:rPr lang="en-US" altLang="en-US" sz="2400" dirty="0"/>
              <a:t>Many times, calculations are performed in the modules at the bottom of the hierarchy</a:t>
            </a:r>
          </a:p>
          <a:p>
            <a:pPr>
              <a:lnSpc>
                <a:spcPct val="90000"/>
              </a:lnSpc>
            </a:pPr>
            <a:r>
              <a:rPr lang="en-US" altLang="en-US" sz="2400" dirty="0"/>
              <a:t>Stubs typically do not pass data up to the higher modules</a:t>
            </a:r>
          </a:p>
          <a:p>
            <a:pPr>
              <a:lnSpc>
                <a:spcPct val="90000"/>
              </a:lnSpc>
            </a:pPr>
            <a:r>
              <a:rPr lang="en-US" altLang="en-US" sz="2400" dirty="0"/>
              <a:t>Delaying testing until lower-level modules are ready usually results in integrating many modules at the same time rather than one at a time</a:t>
            </a:r>
          </a:p>
          <a:p>
            <a:pPr>
              <a:lnSpc>
                <a:spcPct val="90000"/>
              </a:lnSpc>
            </a:pPr>
            <a:r>
              <a:rPr lang="en-US" altLang="en-US" sz="2400" dirty="0"/>
              <a:t>Developing stubs that can pass data up is almost as much work as developing the actual module</a:t>
            </a:r>
          </a:p>
        </p:txBody>
      </p:sp>
    </p:spTree>
    <p:extLst>
      <p:ext uri="{BB962C8B-B14F-4D97-AF65-F5344CB8AC3E}">
        <p14:creationId xmlns:p14="http://schemas.microsoft.com/office/powerpoint/2010/main" val="3134625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Bottom-Up Integration</a:t>
            </a:r>
          </a:p>
        </p:txBody>
      </p:sp>
      <p:sp>
        <p:nvSpPr>
          <p:cNvPr id="22531" name="Rectangle 3"/>
          <p:cNvSpPr>
            <a:spLocks noGrp="1" noChangeArrowheads="1"/>
          </p:cNvSpPr>
          <p:nvPr>
            <p:ph type="body" idx="4294967295"/>
          </p:nvPr>
        </p:nvSpPr>
        <p:spPr>
          <a:xfrm>
            <a:off x="461034" y="1447800"/>
            <a:ext cx="8301965" cy="4114800"/>
          </a:xfrm>
          <a:prstGeom prst="rect">
            <a:avLst/>
          </a:prstGeom>
        </p:spPr>
        <p:txBody>
          <a:bodyPr/>
          <a:lstStyle/>
          <a:p>
            <a:r>
              <a:rPr lang="en-US" altLang="en-US" sz="2400" dirty="0"/>
              <a:t>Integration begins with the lowest-level modules, which are combined into clusters, or builds, that perform a specific software </a:t>
            </a:r>
            <a:r>
              <a:rPr lang="en-US" altLang="en-US" sz="2400" dirty="0" smtClean="0"/>
              <a:t>sub function</a:t>
            </a:r>
            <a:endParaRPr lang="en-US" altLang="en-US" sz="2400" dirty="0"/>
          </a:p>
          <a:p>
            <a:r>
              <a:rPr lang="en-US" altLang="en-US" sz="2400" dirty="0"/>
              <a:t>Drivers (control programs developed as stubs) are written to coordinate test case input and output</a:t>
            </a:r>
          </a:p>
          <a:p>
            <a:r>
              <a:rPr lang="en-US" altLang="en-US" sz="2400" dirty="0"/>
              <a:t>The cluster is tested</a:t>
            </a:r>
          </a:p>
          <a:p>
            <a:r>
              <a:rPr lang="en-US" altLang="en-US" sz="2400" dirty="0"/>
              <a:t>Drivers are removed and clusters are combined moving upward in the program structure</a:t>
            </a:r>
          </a:p>
        </p:txBody>
      </p:sp>
    </p:spTree>
    <p:extLst>
      <p:ext uri="{BB962C8B-B14F-4D97-AF65-F5344CB8AC3E}">
        <p14:creationId xmlns:p14="http://schemas.microsoft.com/office/powerpoint/2010/main" val="3950002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Problems with Bottom-Up Integration</a:t>
            </a:r>
          </a:p>
        </p:txBody>
      </p:sp>
      <p:sp>
        <p:nvSpPr>
          <p:cNvPr id="15363" name="Rectangle 3"/>
          <p:cNvSpPr>
            <a:spLocks noGrp="1" noChangeArrowheads="1"/>
          </p:cNvSpPr>
          <p:nvPr>
            <p:ph type="body" idx="4294967295"/>
          </p:nvPr>
        </p:nvSpPr>
        <p:spPr>
          <a:xfrm>
            <a:off x="456721" y="1600200"/>
            <a:ext cx="8306279" cy="3886200"/>
          </a:xfrm>
          <a:prstGeom prst="rect">
            <a:avLst/>
          </a:prstGeom>
        </p:spPr>
        <p:txBody>
          <a:bodyPr/>
          <a:lstStyle/>
          <a:p>
            <a:r>
              <a:rPr lang="en-US" altLang="en-US" dirty="0"/>
              <a:t>The whole program does not exist until the last module is integrated</a:t>
            </a:r>
          </a:p>
          <a:p>
            <a:r>
              <a:rPr lang="en-US" altLang="en-US" dirty="0"/>
              <a:t>Timing and resource contention problems are not found until late in the process</a:t>
            </a:r>
          </a:p>
        </p:txBody>
      </p:sp>
    </p:spTree>
    <p:extLst>
      <p:ext uri="{BB962C8B-B14F-4D97-AF65-F5344CB8AC3E}">
        <p14:creationId xmlns:p14="http://schemas.microsoft.com/office/powerpoint/2010/main" val="30378415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Validation Testing</a:t>
            </a:r>
          </a:p>
        </p:txBody>
      </p:sp>
      <p:sp>
        <p:nvSpPr>
          <p:cNvPr id="16387" name="Rectangle 3"/>
          <p:cNvSpPr>
            <a:spLocks noGrp="1" noChangeArrowheads="1"/>
          </p:cNvSpPr>
          <p:nvPr>
            <p:ph type="body" idx="4294967295"/>
          </p:nvPr>
        </p:nvSpPr>
        <p:spPr>
          <a:xfrm>
            <a:off x="468224" y="1524000"/>
            <a:ext cx="8198072" cy="4114800"/>
          </a:xfrm>
          <a:prstGeom prst="rect">
            <a:avLst/>
          </a:prstGeom>
        </p:spPr>
        <p:txBody>
          <a:bodyPr/>
          <a:lstStyle/>
          <a:p>
            <a:r>
              <a:rPr lang="en-US" altLang="en-US" sz="2400" dirty="0"/>
              <a:t>Determine if the software meets all of the requirements defined in the SRS</a:t>
            </a:r>
          </a:p>
          <a:p>
            <a:r>
              <a:rPr lang="en-US" altLang="en-US" sz="2400" dirty="0"/>
              <a:t>Having written requirements is essential</a:t>
            </a:r>
          </a:p>
          <a:p>
            <a:r>
              <a:rPr lang="en-US" altLang="en-US" sz="2400" dirty="0"/>
              <a:t>Regression testing is performed to determine if the software still meets all of its requirements in light of changes and modifications to the software</a:t>
            </a:r>
          </a:p>
          <a:p>
            <a:r>
              <a:rPr lang="en-US" altLang="en-US" sz="2400" dirty="0"/>
              <a:t>Regression testing involves selectively repeating existing validation tests, not developing new tests</a:t>
            </a:r>
          </a:p>
        </p:txBody>
      </p:sp>
    </p:spTree>
    <p:extLst>
      <p:ext uri="{BB962C8B-B14F-4D97-AF65-F5344CB8AC3E}">
        <p14:creationId xmlns:p14="http://schemas.microsoft.com/office/powerpoint/2010/main" val="31717671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Alpha and Beta Testing</a:t>
            </a:r>
          </a:p>
        </p:txBody>
      </p:sp>
      <p:sp>
        <p:nvSpPr>
          <p:cNvPr id="17411" name="Rectangle 3"/>
          <p:cNvSpPr>
            <a:spLocks noGrp="1" noChangeArrowheads="1"/>
          </p:cNvSpPr>
          <p:nvPr>
            <p:ph type="body" idx="4294967295"/>
          </p:nvPr>
        </p:nvSpPr>
        <p:spPr>
          <a:xfrm>
            <a:off x="468224" y="1371600"/>
            <a:ext cx="8370976" cy="4114800"/>
          </a:xfrm>
          <a:prstGeom prst="rect">
            <a:avLst/>
          </a:prstGeom>
        </p:spPr>
        <p:txBody>
          <a:bodyPr/>
          <a:lstStyle/>
          <a:p>
            <a:r>
              <a:rPr lang="en-US" altLang="en-US" dirty="0"/>
              <a:t>It’s best to provide customers with an outline of the things that you would like them to focus on and specific test scenarios for them to execute.</a:t>
            </a:r>
          </a:p>
          <a:p>
            <a:r>
              <a:rPr lang="en-US" altLang="en-US" dirty="0"/>
              <a:t>Provide with customers who are actively involved with a commitment to fix defects that they discover.</a:t>
            </a:r>
          </a:p>
        </p:txBody>
      </p:sp>
    </p:spTree>
    <p:extLst>
      <p:ext uri="{BB962C8B-B14F-4D97-AF65-F5344CB8AC3E}">
        <p14:creationId xmlns:p14="http://schemas.microsoft.com/office/powerpoint/2010/main" val="18075460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Acceptance Testing</a:t>
            </a:r>
          </a:p>
        </p:txBody>
      </p:sp>
      <p:sp>
        <p:nvSpPr>
          <p:cNvPr id="18435" name="Rectangle 3"/>
          <p:cNvSpPr>
            <a:spLocks noGrp="1" noChangeArrowheads="1"/>
          </p:cNvSpPr>
          <p:nvPr>
            <p:ph type="body" idx="4294967295"/>
          </p:nvPr>
        </p:nvSpPr>
        <p:spPr>
          <a:xfrm>
            <a:off x="461034" y="1447800"/>
            <a:ext cx="8301965" cy="3962400"/>
          </a:xfrm>
          <a:prstGeom prst="rect">
            <a:avLst/>
          </a:prstGeom>
        </p:spPr>
        <p:txBody>
          <a:bodyPr/>
          <a:lstStyle/>
          <a:p>
            <a:r>
              <a:rPr lang="en-US" altLang="en-US" dirty="0"/>
              <a:t>Similar to validation testing except that customers are present or directly involved.</a:t>
            </a:r>
          </a:p>
          <a:p>
            <a:r>
              <a:rPr lang="en-US" altLang="en-US" dirty="0"/>
              <a:t>Usually the tests are developed by the customer</a:t>
            </a:r>
          </a:p>
        </p:txBody>
      </p:sp>
    </p:spTree>
    <p:extLst>
      <p:ext uri="{BB962C8B-B14F-4D97-AF65-F5344CB8AC3E}">
        <p14:creationId xmlns:p14="http://schemas.microsoft.com/office/powerpoint/2010/main" val="34543056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Test Methods</a:t>
            </a:r>
          </a:p>
        </p:txBody>
      </p:sp>
      <p:sp>
        <p:nvSpPr>
          <p:cNvPr id="19459" name="Rectangle 3"/>
          <p:cNvSpPr>
            <a:spLocks noGrp="1" noChangeArrowheads="1"/>
          </p:cNvSpPr>
          <p:nvPr>
            <p:ph type="body" idx="4294967295"/>
          </p:nvPr>
        </p:nvSpPr>
        <p:spPr>
          <a:xfrm>
            <a:off x="430842" y="1524000"/>
            <a:ext cx="8408357" cy="4114800"/>
          </a:xfrm>
          <a:prstGeom prst="rect">
            <a:avLst/>
          </a:prstGeom>
        </p:spPr>
        <p:txBody>
          <a:bodyPr/>
          <a:lstStyle/>
          <a:p>
            <a:r>
              <a:rPr lang="en-US" altLang="en-US" dirty="0"/>
              <a:t>White box or glass box testing</a:t>
            </a:r>
          </a:p>
          <a:p>
            <a:r>
              <a:rPr lang="en-US" altLang="en-US" dirty="0"/>
              <a:t>Black box testing</a:t>
            </a:r>
          </a:p>
          <a:p>
            <a:r>
              <a:rPr lang="en-US" altLang="en-US" dirty="0"/>
              <a:t>Top-down and bottom-up for performing incremental integration</a:t>
            </a:r>
          </a:p>
          <a:p>
            <a:r>
              <a:rPr lang="en-US" altLang="en-US" dirty="0"/>
              <a:t>ALAC (Act-like-a-customer)</a:t>
            </a:r>
          </a:p>
        </p:txBody>
      </p:sp>
    </p:spTree>
    <p:extLst>
      <p:ext uri="{BB962C8B-B14F-4D97-AF65-F5344CB8AC3E}">
        <p14:creationId xmlns:p14="http://schemas.microsoft.com/office/powerpoint/2010/main" val="3235955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Test-Driven Development (TDD) is a technique </a:t>
            </a:r>
            <a:r>
              <a:rPr lang="en-US" dirty="0" smtClean="0"/>
              <a:t>for building </a:t>
            </a:r>
            <a:r>
              <a:rPr lang="en-US" dirty="0"/>
              <a:t>software that guides software development </a:t>
            </a:r>
            <a:r>
              <a:rPr lang="en-US" dirty="0" smtClean="0"/>
              <a:t>by writing </a:t>
            </a:r>
            <a:r>
              <a:rPr lang="en-US" dirty="0"/>
              <a:t>tests. (Martin Fowler’s definition)</a:t>
            </a:r>
          </a:p>
          <a:p>
            <a:r>
              <a:rPr lang="en-US" b="1" dirty="0" smtClean="0"/>
              <a:t>“Test </a:t>
            </a:r>
            <a:r>
              <a:rPr lang="en-US" dirty="0"/>
              <a:t>Driven </a:t>
            </a:r>
            <a:r>
              <a:rPr lang="en-US" b="1" dirty="0" smtClean="0"/>
              <a:t>Development</a:t>
            </a:r>
            <a:r>
              <a:rPr lang="en-US" dirty="0" smtClean="0"/>
              <a:t>” </a:t>
            </a:r>
            <a:r>
              <a:rPr lang="en-US" dirty="0"/>
              <a:t>is NOT primarily </a:t>
            </a:r>
            <a:r>
              <a:rPr lang="en-US" dirty="0" smtClean="0"/>
              <a:t>about testing </a:t>
            </a:r>
            <a:r>
              <a:rPr lang="en-US" dirty="0"/>
              <a:t>or development (i.e., coding)</a:t>
            </a:r>
          </a:p>
          <a:p>
            <a:r>
              <a:rPr lang="en-US" dirty="0" smtClean="0"/>
              <a:t>It </a:t>
            </a:r>
            <a:r>
              <a:rPr lang="en-US" dirty="0"/>
              <a:t>is rather about design - where design is </a:t>
            </a:r>
            <a:r>
              <a:rPr lang="en-US" dirty="0" smtClean="0"/>
              <a:t>evolved </a:t>
            </a:r>
            <a:r>
              <a:rPr lang="en-IN" dirty="0" smtClean="0"/>
              <a:t>through </a:t>
            </a:r>
            <a:r>
              <a:rPr lang="en-IN" dirty="0"/>
              <a:t>refactoring</a:t>
            </a:r>
          </a:p>
          <a:p>
            <a:r>
              <a:rPr lang="en-US" dirty="0" smtClean="0"/>
              <a:t>Developers </a:t>
            </a:r>
            <a:r>
              <a:rPr lang="en-US" dirty="0"/>
              <a:t>write unit tests (NOT testers) and </a:t>
            </a:r>
            <a:r>
              <a:rPr lang="en-US" i="1" dirty="0"/>
              <a:t>then </a:t>
            </a:r>
            <a:r>
              <a:rPr lang="en-US" dirty="0"/>
              <a:t>code</a:t>
            </a:r>
            <a:endParaRPr lang="en-IN" dirty="0"/>
          </a:p>
        </p:txBody>
      </p:sp>
      <p:sp>
        <p:nvSpPr>
          <p:cNvPr id="3" name="Title 2"/>
          <p:cNvSpPr>
            <a:spLocks noGrp="1"/>
          </p:cNvSpPr>
          <p:nvPr>
            <p:ph type="title"/>
          </p:nvPr>
        </p:nvSpPr>
        <p:spPr/>
        <p:txBody>
          <a:bodyPr/>
          <a:lstStyle/>
          <a:p>
            <a:r>
              <a:rPr lang="en-IN" dirty="0" smtClean="0"/>
              <a:t>What is TDD</a:t>
            </a:r>
            <a:endParaRPr lang="en-IN" dirty="0"/>
          </a:p>
        </p:txBody>
      </p:sp>
    </p:spTree>
    <p:extLst>
      <p:ext uri="{BB962C8B-B14F-4D97-AF65-F5344CB8AC3E}">
        <p14:creationId xmlns:p14="http://schemas.microsoft.com/office/powerpoint/2010/main" val="1947995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Test Types</a:t>
            </a:r>
          </a:p>
        </p:txBody>
      </p:sp>
      <p:sp>
        <p:nvSpPr>
          <p:cNvPr id="20483" name="Rectangle 3"/>
          <p:cNvSpPr>
            <a:spLocks noGrp="1" noChangeArrowheads="1"/>
          </p:cNvSpPr>
          <p:nvPr>
            <p:ph type="body" idx="4294967295"/>
          </p:nvPr>
        </p:nvSpPr>
        <p:spPr>
          <a:xfrm>
            <a:off x="609600" y="1524000"/>
            <a:ext cx="8153400" cy="4114800"/>
          </a:xfrm>
          <a:prstGeom prst="rect">
            <a:avLst/>
          </a:prstGeom>
        </p:spPr>
        <p:txBody>
          <a:bodyPr>
            <a:normAutofit lnSpcReduction="10000"/>
          </a:bodyPr>
          <a:lstStyle/>
          <a:p>
            <a:pPr>
              <a:lnSpc>
                <a:spcPct val="90000"/>
              </a:lnSpc>
            </a:pPr>
            <a:r>
              <a:rPr lang="en-US" altLang="en-US" sz="2400" dirty="0"/>
              <a:t>Functional tests</a:t>
            </a:r>
          </a:p>
          <a:p>
            <a:pPr>
              <a:lnSpc>
                <a:spcPct val="90000"/>
              </a:lnSpc>
            </a:pPr>
            <a:r>
              <a:rPr lang="en-US" altLang="en-US" sz="2400" dirty="0"/>
              <a:t>Algorithmic tests</a:t>
            </a:r>
          </a:p>
          <a:p>
            <a:pPr>
              <a:lnSpc>
                <a:spcPct val="90000"/>
              </a:lnSpc>
            </a:pPr>
            <a:r>
              <a:rPr lang="en-US" altLang="en-US" sz="2400" dirty="0"/>
              <a:t>Positive tests</a:t>
            </a:r>
          </a:p>
          <a:p>
            <a:pPr>
              <a:lnSpc>
                <a:spcPct val="90000"/>
              </a:lnSpc>
            </a:pPr>
            <a:r>
              <a:rPr lang="en-US" altLang="en-US" sz="2400" dirty="0"/>
              <a:t>Negative tests</a:t>
            </a:r>
          </a:p>
          <a:p>
            <a:pPr>
              <a:lnSpc>
                <a:spcPct val="90000"/>
              </a:lnSpc>
            </a:pPr>
            <a:r>
              <a:rPr lang="en-US" altLang="en-US" sz="2400" dirty="0"/>
              <a:t>Usability tests</a:t>
            </a:r>
          </a:p>
          <a:p>
            <a:pPr>
              <a:lnSpc>
                <a:spcPct val="90000"/>
              </a:lnSpc>
            </a:pPr>
            <a:r>
              <a:rPr lang="en-US" altLang="en-US" sz="2400" dirty="0"/>
              <a:t>Boundary tests</a:t>
            </a:r>
          </a:p>
          <a:p>
            <a:pPr>
              <a:lnSpc>
                <a:spcPct val="90000"/>
              </a:lnSpc>
            </a:pPr>
            <a:r>
              <a:rPr lang="en-US" altLang="en-US" sz="2400" dirty="0"/>
              <a:t>Startup/shutdown tests</a:t>
            </a:r>
          </a:p>
          <a:p>
            <a:pPr>
              <a:lnSpc>
                <a:spcPct val="90000"/>
              </a:lnSpc>
            </a:pPr>
            <a:r>
              <a:rPr lang="en-US" altLang="en-US" sz="2400" dirty="0"/>
              <a:t>Platform tests</a:t>
            </a:r>
          </a:p>
          <a:p>
            <a:pPr>
              <a:lnSpc>
                <a:spcPct val="90000"/>
              </a:lnSpc>
            </a:pPr>
            <a:r>
              <a:rPr lang="en-US" altLang="en-US" sz="2400" dirty="0"/>
              <a:t>Load/stress tests</a:t>
            </a:r>
          </a:p>
          <a:p>
            <a:pPr>
              <a:lnSpc>
                <a:spcPct val="90000"/>
              </a:lnSpc>
            </a:pPr>
            <a:endParaRPr lang="en-US" altLang="en-US" sz="2400" dirty="0"/>
          </a:p>
        </p:txBody>
      </p:sp>
    </p:spTree>
    <p:extLst>
      <p:ext uri="{BB962C8B-B14F-4D97-AF65-F5344CB8AC3E}">
        <p14:creationId xmlns:p14="http://schemas.microsoft.com/office/powerpoint/2010/main" val="16215943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Concurrent Development/ Validation Testing Model</a:t>
            </a:r>
          </a:p>
        </p:txBody>
      </p:sp>
      <p:sp>
        <p:nvSpPr>
          <p:cNvPr id="23555" name="Rectangle 3"/>
          <p:cNvSpPr>
            <a:spLocks noGrp="1" noChangeArrowheads="1"/>
          </p:cNvSpPr>
          <p:nvPr>
            <p:ph type="body" idx="4294967295"/>
          </p:nvPr>
        </p:nvSpPr>
        <p:spPr>
          <a:xfrm>
            <a:off x="381000" y="1600200"/>
            <a:ext cx="8534400" cy="4114800"/>
          </a:xfrm>
          <a:prstGeom prst="rect">
            <a:avLst/>
          </a:prstGeom>
        </p:spPr>
        <p:txBody>
          <a:bodyPr/>
          <a:lstStyle/>
          <a:p>
            <a:pPr>
              <a:lnSpc>
                <a:spcPct val="90000"/>
              </a:lnSpc>
            </a:pPr>
            <a:r>
              <a:rPr lang="en-US" altLang="en-US" sz="2400" dirty="0"/>
              <a:t>Conduct informal validation while development is still going on</a:t>
            </a:r>
          </a:p>
          <a:p>
            <a:pPr>
              <a:lnSpc>
                <a:spcPct val="90000"/>
              </a:lnSpc>
            </a:pPr>
            <a:r>
              <a:rPr lang="en-US" altLang="en-US" sz="2400" dirty="0"/>
              <a:t>Provides an opportunity for validation tests to be developed and debugged early in the software development process</a:t>
            </a:r>
          </a:p>
          <a:p>
            <a:pPr>
              <a:lnSpc>
                <a:spcPct val="90000"/>
              </a:lnSpc>
            </a:pPr>
            <a:r>
              <a:rPr lang="en-US" altLang="en-US" sz="2400" dirty="0"/>
              <a:t>Provides early feedback to software engineers</a:t>
            </a:r>
          </a:p>
          <a:p>
            <a:pPr>
              <a:lnSpc>
                <a:spcPct val="90000"/>
              </a:lnSpc>
            </a:pPr>
            <a:r>
              <a:rPr lang="en-US" altLang="en-US" sz="2400" dirty="0"/>
              <a:t>Results in formal validation being less eventful, since most of the problems have already been found and fixed</a:t>
            </a:r>
          </a:p>
        </p:txBody>
      </p:sp>
    </p:spTree>
    <p:extLst>
      <p:ext uri="{BB962C8B-B14F-4D97-AF65-F5344CB8AC3E}">
        <p14:creationId xmlns:p14="http://schemas.microsoft.com/office/powerpoint/2010/main" val="6989357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Validation Readiness Review</a:t>
            </a:r>
          </a:p>
        </p:txBody>
      </p:sp>
      <p:sp>
        <p:nvSpPr>
          <p:cNvPr id="24579" name="Rectangle 3"/>
          <p:cNvSpPr>
            <a:spLocks noGrp="1" noChangeArrowheads="1"/>
          </p:cNvSpPr>
          <p:nvPr>
            <p:ph type="body" idx="4294967295"/>
          </p:nvPr>
        </p:nvSpPr>
        <p:spPr>
          <a:xfrm>
            <a:off x="569342" y="1524000"/>
            <a:ext cx="8422257" cy="4114800"/>
          </a:xfrm>
          <a:prstGeom prst="rect">
            <a:avLst/>
          </a:prstGeom>
        </p:spPr>
        <p:txBody>
          <a:bodyPr/>
          <a:lstStyle/>
          <a:p>
            <a:r>
              <a:rPr lang="en-US" altLang="en-US" dirty="0"/>
              <a:t>During informal validation developers can make any changes needed in order to comply with the SRS.</a:t>
            </a:r>
          </a:p>
          <a:p>
            <a:r>
              <a:rPr lang="en-US" altLang="en-US" dirty="0"/>
              <a:t>During informal validation QA runs tests and makes changes as necessary in order for tests to comply with the SRS.</a:t>
            </a:r>
          </a:p>
        </p:txBody>
      </p:sp>
    </p:spTree>
    <p:extLst>
      <p:ext uri="{BB962C8B-B14F-4D97-AF65-F5344CB8AC3E}">
        <p14:creationId xmlns:p14="http://schemas.microsoft.com/office/powerpoint/2010/main" val="72378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Validation Readiness Review (cont’d)</a:t>
            </a:r>
          </a:p>
        </p:txBody>
      </p:sp>
      <p:sp>
        <p:nvSpPr>
          <p:cNvPr id="25603" name="Rectangle 3"/>
          <p:cNvSpPr>
            <a:spLocks noGrp="1" noChangeArrowheads="1"/>
          </p:cNvSpPr>
          <p:nvPr>
            <p:ph type="body" idx="4294967295"/>
          </p:nvPr>
        </p:nvSpPr>
        <p:spPr>
          <a:xfrm>
            <a:off x="533400" y="1828800"/>
            <a:ext cx="8229600" cy="4114800"/>
          </a:xfrm>
          <a:prstGeom prst="rect">
            <a:avLst/>
          </a:prstGeom>
        </p:spPr>
        <p:txBody>
          <a:bodyPr/>
          <a:lstStyle/>
          <a:p>
            <a:r>
              <a:rPr lang="en-US" altLang="en-US" dirty="0"/>
              <a:t>During formal validation the only changes that can be made are bug fixes in response to bugs reported during formal validation testing. No new features can be added at this time.</a:t>
            </a:r>
          </a:p>
          <a:p>
            <a:r>
              <a:rPr lang="en-US" altLang="en-US" dirty="0"/>
              <a:t>During formal validation the same set of tests run during informal validation is run again.  No new tests are added.</a:t>
            </a:r>
          </a:p>
        </p:txBody>
      </p:sp>
    </p:spTree>
    <p:extLst>
      <p:ext uri="{BB962C8B-B14F-4D97-AF65-F5344CB8AC3E}">
        <p14:creationId xmlns:p14="http://schemas.microsoft.com/office/powerpoint/2010/main" val="42538036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Entrance Criteria for Formal Validation Testing  </a:t>
            </a:r>
          </a:p>
        </p:txBody>
      </p:sp>
      <p:sp>
        <p:nvSpPr>
          <p:cNvPr id="26627" name="Rectangle 3"/>
          <p:cNvSpPr>
            <a:spLocks noGrp="1" noChangeArrowheads="1"/>
          </p:cNvSpPr>
          <p:nvPr>
            <p:ph type="body" idx="4294967295"/>
          </p:nvPr>
        </p:nvSpPr>
        <p:spPr>
          <a:xfrm>
            <a:off x="533400" y="1524000"/>
            <a:ext cx="8382000" cy="4495800"/>
          </a:xfrm>
          <a:prstGeom prst="rect">
            <a:avLst/>
          </a:prstGeom>
        </p:spPr>
        <p:txBody>
          <a:bodyPr/>
          <a:lstStyle/>
          <a:p>
            <a:pPr>
              <a:lnSpc>
                <a:spcPct val="90000"/>
              </a:lnSpc>
            </a:pPr>
            <a:r>
              <a:rPr lang="en-US" altLang="en-US" dirty="0"/>
              <a:t>Software development is completed (a precise definition of “completed” is required.</a:t>
            </a:r>
          </a:p>
          <a:p>
            <a:pPr>
              <a:lnSpc>
                <a:spcPct val="90000"/>
              </a:lnSpc>
            </a:pPr>
            <a:r>
              <a:rPr lang="en-US" altLang="en-US" dirty="0"/>
              <a:t>The test plan has been reviewed, approved and is under document control.</a:t>
            </a:r>
          </a:p>
          <a:p>
            <a:pPr>
              <a:lnSpc>
                <a:spcPct val="90000"/>
              </a:lnSpc>
            </a:pPr>
            <a:r>
              <a:rPr lang="en-US" altLang="en-US" dirty="0"/>
              <a:t>A requirements inspection has been performed on the SRS.</a:t>
            </a:r>
          </a:p>
          <a:p>
            <a:pPr>
              <a:lnSpc>
                <a:spcPct val="90000"/>
              </a:lnSpc>
            </a:pPr>
            <a:r>
              <a:rPr lang="en-US" altLang="en-US" dirty="0"/>
              <a:t>Design inspections have been performed on the SDDs (Software Design Descriptions).</a:t>
            </a:r>
          </a:p>
          <a:p>
            <a:pPr>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40939169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Entrance Criteria for Formal Validation Testing (cont’d)  </a:t>
            </a:r>
          </a:p>
        </p:txBody>
      </p:sp>
      <p:sp>
        <p:nvSpPr>
          <p:cNvPr id="27651" name="Rectangle 3"/>
          <p:cNvSpPr>
            <a:spLocks noGrp="1" noChangeArrowheads="1"/>
          </p:cNvSpPr>
          <p:nvPr>
            <p:ph type="body" idx="4294967295"/>
          </p:nvPr>
        </p:nvSpPr>
        <p:spPr>
          <a:xfrm>
            <a:off x="609600" y="1752600"/>
            <a:ext cx="8305800" cy="4724400"/>
          </a:xfrm>
          <a:prstGeom prst="rect">
            <a:avLst/>
          </a:prstGeom>
        </p:spPr>
        <p:txBody>
          <a:bodyPr/>
          <a:lstStyle/>
          <a:p>
            <a:r>
              <a:rPr lang="en-US" altLang="en-US" dirty="0"/>
              <a:t>Code inspections have been performed on all “critical modules”.</a:t>
            </a:r>
          </a:p>
          <a:p>
            <a:r>
              <a:rPr lang="en-US" altLang="en-US" dirty="0"/>
              <a:t>All test scripts are completed and the software validation test procedure document has been reviewed, approved, and placed under document control.</a:t>
            </a:r>
          </a:p>
          <a:p>
            <a:r>
              <a:rPr lang="en-US" altLang="en-US" dirty="0"/>
              <a:t>Selected test scripts have been reviewed, approved and placed under document control.</a:t>
            </a:r>
          </a:p>
          <a:p>
            <a:endParaRPr lang="en-US" altLang="en-US" dirty="0"/>
          </a:p>
          <a:p>
            <a:endParaRPr lang="en-US" altLang="en-US" dirty="0"/>
          </a:p>
        </p:txBody>
      </p:sp>
    </p:spTree>
    <p:extLst>
      <p:ext uri="{BB962C8B-B14F-4D97-AF65-F5344CB8AC3E}">
        <p14:creationId xmlns:p14="http://schemas.microsoft.com/office/powerpoint/2010/main" val="36207274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Entrance Criteria for Formal Validation Testing (cont’d)  </a:t>
            </a:r>
          </a:p>
        </p:txBody>
      </p:sp>
      <p:sp>
        <p:nvSpPr>
          <p:cNvPr id="28675" name="Rectangle 3"/>
          <p:cNvSpPr>
            <a:spLocks noGrp="1" noChangeArrowheads="1"/>
          </p:cNvSpPr>
          <p:nvPr>
            <p:ph type="body" idx="4294967295"/>
          </p:nvPr>
        </p:nvSpPr>
        <p:spPr>
          <a:xfrm>
            <a:off x="461034" y="1447800"/>
            <a:ext cx="8378165" cy="4343400"/>
          </a:xfrm>
          <a:prstGeom prst="rect">
            <a:avLst/>
          </a:prstGeom>
        </p:spPr>
        <p:txBody>
          <a:bodyPr/>
          <a:lstStyle/>
          <a:p>
            <a:r>
              <a:rPr lang="en-US" altLang="en-US" dirty="0"/>
              <a:t>All test scripts have been executed at least once.</a:t>
            </a:r>
          </a:p>
          <a:p>
            <a:r>
              <a:rPr lang="en-US" altLang="en-US" dirty="0"/>
              <a:t>CM tools are in place and all source code is under configuration control.</a:t>
            </a:r>
          </a:p>
          <a:p>
            <a:r>
              <a:rPr lang="en-US" altLang="en-US" dirty="0"/>
              <a:t>Software problem reporting procedures are in place.</a:t>
            </a:r>
          </a:p>
          <a:p>
            <a:r>
              <a:rPr lang="en-US" altLang="en-US" dirty="0"/>
              <a:t>Validation testing completion criteria have been developed, reviewed, and approved.</a:t>
            </a:r>
          </a:p>
          <a:p>
            <a:endParaRPr lang="en-US" altLang="en-US" dirty="0"/>
          </a:p>
          <a:p>
            <a:endParaRPr lang="en-US" altLang="en-US" dirty="0"/>
          </a:p>
        </p:txBody>
      </p:sp>
    </p:spTree>
    <p:extLst>
      <p:ext uri="{BB962C8B-B14F-4D97-AF65-F5344CB8AC3E}">
        <p14:creationId xmlns:p14="http://schemas.microsoft.com/office/powerpoint/2010/main" val="24680961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Formal Validation</a:t>
            </a:r>
          </a:p>
        </p:txBody>
      </p:sp>
      <p:sp>
        <p:nvSpPr>
          <p:cNvPr id="29699" name="Rectangle 3"/>
          <p:cNvSpPr>
            <a:spLocks noGrp="1" noChangeArrowheads="1"/>
          </p:cNvSpPr>
          <p:nvPr>
            <p:ph type="body" idx="4294967295"/>
          </p:nvPr>
        </p:nvSpPr>
        <p:spPr>
          <a:xfrm>
            <a:off x="762000" y="1524000"/>
            <a:ext cx="8077200" cy="4419600"/>
          </a:xfrm>
          <a:prstGeom prst="rect">
            <a:avLst/>
          </a:prstGeom>
        </p:spPr>
        <p:txBody>
          <a:bodyPr/>
          <a:lstStyle/>
          <a:p>
            <a:r>
              <a:rPr lang="en-US" altLang="en-US" dirty="0"/>
              <a:t>The same tests that were run during informal validation are executed again and the results recorded.</a:t>
            </a:r>
          </a:p>
          <a:p>
            <a:r>
              <a:rPr lang="en-US" altLang="en-US" dirty="0"/>
              <a:t>Software Problem Reports (SPRs) are submitted for each test that fails.</a:t>
            </a:r>
          </a:p>
          <a:p>
            <a:r>
              <a:rPr lang="en-US" altLang="en-US" dirty="0"/>
              <a:t>SPR tracking is performed and includes the status of all SPRs ( i.e., open, fixed, verified, deferred, not a bug)</a:t>
            </a:r>
          </a:p>
        </p:txBody>
      </p:sp>
    </p:spTree>
    <p:extLst>
      <p:ext uri="{BB962C8B-B14F-4D97-AF65-F5344CB8AC3E}">
        <p14:creationId xmlns:p14="http://schemas.microsoft.com/office/powerpoint/2010/main" val="793572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Formal Validation (cont’d)</a:t>
            </a:r>
          </a:p>
        </p:txBody>
      </p:sp>
      <p:sp>
        <p:nvSpPr>
          <p:cNvPr id="30723" name="Rectangle 3"/>
          <p:cNvSpPr>
            <a:spLocks noGrp="1" noChangeArrowheads="1"/>
          </p:cNvSpPr>
          <p:nvPr>
            <p:ph type="body" idx="4294967295"/>
          </p:nvPr>
        </p:nvSpPr>
        <p:spPr>
          <a:xfrm>
            <a:off x="461034" y="1447800"/>
            <a:ext cx="8378165" cy="4419600"/>
          </a:xfrm>
          <a:prstGeom prst="rect">
            <a:avLst/>
          </a:prstGeom>
        </p:spPr>
        <p:txBody>
          <a:bodyPr/>
          <a:lstStyle/>
          <a:p>
            <a:r>
              <a:rPr lang="en-US" altLang="en-US" dirty="0"/>
              <a:t>For each bug fixed, the SPR identifies the modules that were changed to fix the bug.</a:t>
            </a:r>
          </a:p>
          <a:p>
            <a:r>
              <a:rPr lang="en-US" altLang="en-US" dirty="0"/>
              <a:t>Baseline change assessment is used to ensure only modules that should have changed have changed and no new features have slipped in.</a:t>
            </a:r>
          </a:p>
          <a:p>
            <a:r>
              <a:rPr lang="en-US" altLang="en-US" dirty="0"/>
              <a:t>Informal code reviews are selectively conducted on changed modules to ensure that new bugs are not being introduced.</a:t>
            </a:r>
          </a:p>
        </p:txBody>
      </p:sp>
    </p:spTree>
    <p:extLst>
      <p:ext uri="{BB962C8B-B14F-4D97-AF65-F5344CB8AC3E}">
        <p14:creationId xmlns:p14="http://schemas.microsoft.com/office/powerpoint/2010/main" val="18080699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Formal Validation (cont’d)</a:t>
            </a:r>
          </a:p>
        </p:txBody>
      </p:sp>
      <p:sp>
        <p:nvSpPr>
          <p:cNvPr id="31747" name="Rectangle 3"/>
          <p:cNvSpPr>
            <a:spLocks noGrp="1" noChangeArrowheads="1"/>
          </p:cNvSpPr>
          <p:nvPr>
            <p:ph type="body" idx="4294967295"/>
          </p:nvPr>
        </p:nvSpPr>
        <p:spPr>
          <a:xfrm>
            <a:off x="461034" y="1600200"/>
            <a:ext cx="8301965" cy="4267200"/>
          </a:xfrm>
          <a:prstGeom prst="rect">
            <a:avLst/>
          </a:prstGeom>
        </p:spPr>
        <p:txBody>
          <a:bodyPr/>
          <a:lstStyle/>
          <a:p>
            <a:pPr>
              <a:lnSpc>
                <a:spcPct val="90000"/>
              </a:lnSpc>
            </a:pPr>
            <a:r>
              <a:rPr lang="en-US" altLang="en-US" dirty="0"/>
              <a:t>Time required to find and fix bugs (find-fix cycle time) is tracked.</a:t>
            </a:r>
          </a:p>
          <a:p>
            <a:pPr>
              <a:lnSpc>
                <a:spcPct val="90000"/>
              </a:lnSpc>
            </a:pPr>
            <a:r>
              <a:rPr lang="en-US" altLang="en-US" dirty="0"/>
              <a:t>Regression testing is performed using the following guidelines:</a:t>
            </a:r>
          </a:p>
          <a:p>
            <a:pPr lvl="1">
              <a:lnSpc>
                <a:spcPct val="90000"/>
              </a:lnSpc>
            </a:pPr>
            <a:r>
              <a:rPr lang="en-US" altLang="en-US" dirty="0"/>
              <a:t>Use complexity measures to help determine which modules may need additional testing</a:t>
            </a:r>
          </a:p>
          <a:p>
            <a:pPr lvl="1">
              <a:lnSpc>
                <a:spcPct val="90000"/>
              </a:lnSpc>
            </a:pPr>
            <a:r>
              <a:rPr lang="en-US" altLang="en-US" dirty="0"/>
              <a:t>Use judgment to decide which tests to be rerun</a:t>
            </a:r>
          </a:p>
          <a:p>
            <a:pPr lvl="1">
              <a:lnSpc>
                <a:spcPct val="90000"/>
              </a:lnSpc>
            </a:pPr>
            <a:r>
              <a:rPr lang="en-US" altLang="en-US" dirty="0"/>
              <a:t>Base decision on knowledge of software design and past history</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val="2886805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The </a:t>
            </a:r>
            <a:r>
              <a:rPr lang="en-US" dirty="0"/>
              <a:t>primary goal of TDD is to make the code clearer, simple and bug-free</a:t>
            </a:r>
            <a:r>
              <a:rPr lang="en-US" dirty="0" smtClean="0"/>
              <a:t>.</a:t>
            </a:r>
          </a:p>
          <a:p>
            <a:r>
              <a:rPr lang="en-US" dirty="0"/>
              <a:t>Test-Driven Development starts with designing and developing tests for every small functionality of an application</a:t>
            </a:r>
            <a:r>
              <a:rPr lang="en-US" dirty="0" smtClean="0"/>
              <a:t>.</a:t>
            </a:r>
          </a:p>
          <a:p>
            <a:r>
              <a:rPr lang="en-US" dirty="0" smtClean="0"/>
              <a:t>In </a:t>
            </a:r>
            <a:r>
              <a:rPr lang="en-US" dirty="0"/>
              <a:t>TDD approach, first, the test is developed which specifies and validates what the code will do.</a:t>
            </a:r>
            <a:endParaRPr lang="en-IN" dirty="0"/>
          </a:p>
        </p:txBody>
      </p:sp>
      <p:sp>
        <p:nvSpPr>
          <p:cNvPr id="3" name="Title 2"/>
          <p:cNvSpPr>
            <a:spLocks noGrp="1"/>
          </p:cNvSpPr>
          <p:nvPr>
            <p:ph type="title"/>
          </p:nvPr>
        </p:nvSpPr>
        <p:spPr/>
        <p:txBody>
          <a:bodyPr/>
          <a:lstStyle/>
          <a:p>
            <a:r>
              <a:rPr lang="en-IN" dirty="0" smtClean="0"/>
              <a:t>What is TDD</a:t>
            </a:r>
            <a:endParaRPr lang="en-IN" dirty="0"/>
          </a:p>
        </p:txBody>
      </p:sp>
    </p:spTree>
    <p:extLst>
      <p:ext uri="{BB962C8B-B14F-4D97-AF65-F5344CB8AC3E}">
        <p14:creationId xmlns:p14="http://schemas.microsoft.com/office/powerpoint/2010/main" val="2734992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Formal Validation (cont’d)</a:t>
            </a:r>
          </a:p>
        </p:txBody>
      </p:sp>
      <p:sp>
        <p:nvSpPr>
          <p:cNvPr id="32771" name="Rectangle 3"/>
          <p:cNvSpPr>
            <a:spLocks noGrp="1" noChangeArrowheads="1"/>
          </p:cNvSpPr>
          <p:nvPr>
            <p:ph type="body" idx="4294967295"/>
          </p:nvPr>
        </p:nvSpPr>
        <p:spPr>
          <a:xfrm>
            <a:off x="461035" y="1676400"/>
            <a:ext cx="7997165" cy="4267200"/>
          </a:xfrm>
          <a:prstGeom prst="rect">
            <a:avLst/>
          </a:prstGeom>
        </p:spPr>
        <p:txBody>
          <a:bodyPr/>
          <a:lstStyle/>
          <a:p>
            <a:r>
              <a:rPr lang="en-US" altLang="en-US" dirty="0"/>
              <a:t>Track test status (i.e., passed, failed, or not run).</a:t>
            </a:r>
          </a:p>
          <a:p>
            <a:r>
              <a:rPr lang="en-US" altLang="en-US" dirty="0"/>
              <a:t>Record cumulative test time (cumulative hours of actual testing) for software reliability growth tracking.</a:t>
            </a:r>
          </a:p>
          <a:p>
            <a:endParaRPr lang="en-US" altLang="en-US" dirty="0"/>
          </a:p>
        </p:txBody>
      </p:sp>
    </p:spTree>
    <p:extLst>
      <p:ext uri="{BB962C8B-B14F-4D97-AF65-F5344CB8AC3E}">
        <p14:creationId xmlns:p14="http://schemas.microsoft.com/office/powerpoint/2010/main" val="26938394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a:t>Exit Criteria for Validation Testing</a:t>
            </a:r>
          </a:p>
        </p:txBody>
      </p:sp>
      <p:sp>
        <p:nvSpPr>
          <p:cNvPr id="33795" name="Rectangle 3"/>
          <p:cNvSpPr>
            <a:spLocks noGrp="1" noChangeArrowheads="1"/>
          </p:cNvSpPr>
          <p:nvPr>
            <p:ph type="body" idx="4294967295"/>
          </p:nvPr>
        </p:nvSpPr>
        <p:spPr>
          <a:xfrm>
            <a:off x="381000" y="1524000"/>
            <a:ext cx="8458200" cy="4495800"/>
          </a:xfrm>
          <a:prstGeom prst="rect">
            <a:avLst/>
          </a:prstGeom>
        </p:spPr>
        <p:txBody>
          <a:bodyPr/>
          <a:lstStyle/>
          <a:p>
            <a:pPr>
              <a:lnSpc>
                <a:spcPct val="90000"/>
              </a:lnSpc>
            </a:pPr>
            <a:r>
              <a:rPr lang="en-US" altLang="en-US" dirty="0"/>
              <a:t>All test scripts have been executed.</a:t>
            </a:r>
          </a:p>
          <a:p>
            <a:pPr>
              <a:lnSpc>
                <a:spcPct val="90000"/>
              </a:lnSpc>
            </a:pPr>
            <a:r>
              <a:rPr lang="en-US" altLang="en-US" dirty="0"/>
              <a:t>All SPRs have been satisfactorily resolved. (Resolution could include bugs being fixed, deferred to a later release, determined not to be bugs, etc.)  All parties must agree to the resolution.  This criterion could be further defined to state that all high-priority bugs must be fixed while lower-priority bugs can be handled on a case-by-case basis.</a:t>
            </a:r>
          </a:p>
        </p:txBody>
      </p:sp>
    </p:spTree>
    <p:extLst>
      <p:ext uri="{BB962C8B-B14F-4D97-AF65-F5344CB8AC3E}">
        <p14:creationId xmlns:p14="http://schemas.microsoft.com/office/powerpoint/2010/main" val="10988652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Exit Criteria for Validation Testing (cont’d)</a:t>
            </a:r>
          </a:p>
        </p:txBody>
      </p:sp>
      <p:sp>
        <p:nvSpPr>
          <p:cNvPr id="34819" name="Rectangle 3"/>
          <p:cNvSpPr>
            <a:spLocks noGrp="1" noChangeArrowheads="1"/>
          </p:cNvSpPr>
          <p:nvPr>
            <p:ph type="body" idx="4294967295"/>
          </p:nvPr>
        </p:nvSpPr>
        <p:spPr>
          <a:xfrm>
            <a:off x="473974" y="1524000"/>
            <a:ext cx="8192321" cy="4495800"/>
          </a:xfrm>
          <a:prstGeom prst="rect">
            <a:avLst/>
          </a:prstGeom>
        </p:spPr>
        <p:txBody>
          <a:bodyPr/>
          <a:lstStyle/>
          <a:p>
            <a:r>
              <a:rPr lang="en-US" altLang="en-US" dirty="0"/>
              <a:t>All changes made as a result of SPRs have been tested.</a:t>
            </a:r>
          </a:p>
          <a:p>
            <a:r>
              <a:rPr lang="en-US" altLang="en-US" dirty="0"/>
              <a:t>All documentation associated with the software (such as SRS, SDD, test documents) have been updated to reflect changes made during validation testing.</a:t>
            </a:r>
          </a:p>
          <a:p>
            <a:r>
              <a:rPr lang="en-US" altLang="en-US" dirty="0"/>
              <a:t>The test report has been reviewed and approved.</a:t>
            </a:r>
          </a:p>
        </p:txBody>
      </p:sp>
    </p:spTree>
    <p:extLst>
      <p:ext uri="{BB962C8B-B14F-4D97-AF65-F5344CB8AC3E}">
        <p14:creationId xmlns:p14="http://schemas.microsoft.com/office/powerpoint/2010/main" val="38933126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Test Planning</a:t>
            </a:r>
          </a:p>
        </p:txBody>
      </p:sp>
      <p:sp>
        <p:nvSpPr>
          <p:cNvPr id="35843" name="Rectangle 3"/>
          <p:cNvSpPr>
            <a:spLocks noGrp="1" noChangeArrowheads="1"/>
          </p:cNvSpPr>
          <p:nvPr>
            <p:ph type="body" idx="4294967295"/>
          </p:nvPr>
        </p:nvSpPr>
        <p:spPr>
          <a:xfrm>
            <a:off x="609600" y="1676400"/>
            <a:ext cx="8305800" cy="4114800"/>
          </a:xfrm>
          <a:prstGeom prst="rect">
            <a:avLst/>
          </a:prstGeom>
        </p:spPr>
        <p:txBody>
          <a:bodyPr/>
          <a:lstStyle/>
          <a:p>
            <a:r>
              <a:rPr lang="en-US" altLang="en-US"/>
              <a:t>The Test Plan – defines the scope of the work to be performed</a:t>
            </a:r>
          </a:p>
          <a:p>
            <a:r>
              <a:rPr lang="en-US" altLang="en-US"/>
              <a:t>The Test Procedure – a container document that holds all of the individual tests (test scripts) that are to be executed</a:t>
            </a:r>
          </a:p>
          <a:p>
            <a:r>
              <a:rPr lang="en-US" altLang="en-US"/>
              <a:t>The Test Report – documents what occurred when the test scripts were run </a:t>
            </a:r>
          </a:p>
        </p:txBody>
      </p:sp>
    </p:spTree>
    <p:extLst>
      <p:ext uri="{BB962C8B-B14F-4D97-AF65-F5344CB8AC3E}">
        <p14:creationId xmlns:p14="http://schemas.microsoft.com/office/powerpoint/2010/main" val="31352911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Test Plan</a:t>
            </a:r>
          </a:p>
        </p:txBody>
      </p:sp>
      <p:sp>
        <p:nvSpPr>
          <p:cNvPr id="36867" name="Rectangle 3"/>
          <p:cNvSpPr>
            <a:spLocks noGrp="1" noChangeArrowheads="1"/>
          </p:cNvSpPr>
          <p:nvPr>
            <p:ph type="body" idx="4294967295"/>
          </p:nvPr>
        </p:nvSpPr>
        <p:spPr>
          <a:xfrm>
            <a:off x="685800" y="1524000"/>
            <a:ext cx="8153400" cy="4572000"/>
          </a:xfrm>
          <a:prstGeom prst="rect">
            <a:avLst/>
          </a:prstGeom>
        </p:spPr>
        <p:txBody>
          <a:bodyPr/>
          <a:lstStyle/>
          <a:p>
            <a:pPr>
              <a:lnSpc>
                <a:spcPct val="90000"/>
              </a:lnSpc>
            </a:pPr>
            <a:r>
              <a:rPr lang="en-US" altLang="en-US"/>
              <a:t>Questions to be answered:</a:t>
            </a:r>
          </a:p>
          <a:p>
            <a:pPr lvl="1">
              <a:lnSpc>
                <a:spcPct val="90000"/>
              </a:lnSpc>
            </a:pPr>
            <a:r>
              <a:rPr lang="en-US" altLang="en-US"/>
              <a:t>How many tests are needed?</a:t>
            </a:r>
          </a:p>
          <a:p>
            <a:pPr lvl="1">
              <a:lnSpc>
                <a:spcPct val="90000"/>
              </a:lnSpc>
            </a:pPr>
            <a:r>
              <a:rPr lang="en-US" altLang="en-US"/>
              <a:t>How long will it take to develop those tests?</a:t>
            </a:r>
          </a:p>
          <a:p>
            <a:pPr lvl="1">
              <a:lnSpc>
                <a:spcPct val="90000"/>
              </a:lnSpc>
            </a:pPr>
            <a:r>
              <a:rPr lang="en-US" altLang="en-US"/>
              <a:t>How long will it take to execute those tests?</a:t>
            </a:r>
          </a:p>
          <a:p>
            <a:pPr>
              <a:lnSpc>
                <a:spcPct val="90000"/>
              </a:lnSpc>
            </a:pPr>
            <a:r>
              <a:rPr lang="en-US" altLang="en-US"/>
              <a:t>Topics to be addressed:</a:t>
            </a:r>
          </a:p>
          <a:p>
            <a:pPr lvl="1">
              <a:lnSpc>
                <a:spcPct val="90000"/>
              </a:lnSpc>
            </a:pPr>
            <a:r>
              <a:rPr lang="en-US" altLang="en-US"/>
              <a:t>Test estimation</a:t>
            </a:r>
          </a:p>
          <a:p>
            <a:pPr lvl="1">
              <a:lnSpc>
                <a:spcPct val="90000"/>
              </a:lnSpc>
            </a:pPr>
            <a:r>
              <a:rPr lang="en-US" altLang="en-US"/>
              <a:t>Test development and informal validation</a:t>
            </a:r>
          </a:p>
          <a:p>
            <a:pPr lvl="1">
              <a:lnSpc>
                <a:spcPct val="90000"/>
              </a:lnSpc>
            </a:pPr>
            <a:r>
              <a:rPr lang="en-US" altLang="en-US"/>
              <a:t>Validation readiness review and formal validation</a:t>
            </a:r>
          </a:p>
          <a:p>
            <a:pPr lvl="1">
              <a:lnSpc>
                <a:spcPct val="90000"/>
              </a:lnSpc>
            </a:pPr>
            <a:r>
              <a:rPr lang="en-US" altLang="en-US"/>
              <a:t>Test completion criteria</a:t>
            </a:r>
          </a:p>
          <a:p>
            <a:pPr>
              <a:lnSpc>
                <a:spcPct val="90000"/>
              </a:lnSpc>
            </a:pPr>
            <a:endParaRPr lang="en-US" altLang="en-US"/>
          </a:p>
        </p:txBody>
      </p:sp>
    </p:spTree>
    <p:extLst>
      <p:ext uri="{BB962C8B-B14F-4D97-AF65-F5344CB8AC3E}">
        <p14:creationId xmlns:p14="http://schemas.microsoft.com/office/powerpoint/2010/main" val="3156532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33400" y="76200"/>
            <a:ext cx="7010400" cy="1036638"/>
          </a:xfrm>
        </p:spPr>
        <p:txBody>
          <a:bodyPr/>
          <a:lstStyle/>
          <a:p>
            <a:r>
              <a:rPr lang="en-US" altLang="en-US" dirty="0"/>
              <a:t>Test Estimation</a:t>
            </a:r>
          </a:p>
        </p:txBody>
      </p:sp>
      <p:sp>
        <p:nvSpPr>
          <p:cNvPr id="37891" name="Rectangle 3"/>
          <p:cNvSpPr>
            <a:spLocks noGrp="1" noChangeArrowheads="1"/>
          </p:cNvSpPr>
          <p:nvPr>
            <p:ph type="body" idx="4294967295"/>
          </p:nvPr>
        </p:nvSpPr>
        <p:spPr>
          <a:xfrm>
            <a:off x="503208" y="1524000"/>
            <a:ext cx="8488392" cy="4724400"/>
          </a:xfrm>
          <a:prstGeom prst="rect">
            <a:avLst/>
          </a:prstGeom>
        </p:spPr>
        <p:txBody>
          <a:bodyPr/>
          <a:lstStyle/>
          <a:p>
            <a:pPr>
              <a:lnSpc>
                <a:spcPct val="90000"/>
              </a:lnSpc>
            </a:pPr>
            <a:r>
              <a:rPr lang="en-US" altLang="en-US" dirty="0"/>
              <a:t>Number of test cases required is based on:</a:t>
            </a:r>
          </a:p>
          <a:p>
            <a:pPr lvl="1">
              <a:lnSpc>
                <a:spcPct val="90000"/>
              </a:lnSpc>
            </a:pPr>
            <a:r>
              <a:rPr lang="en-US" altLang="en-US" dirty="0"/>
              <a:t>Testing all functions and features in the SRS</a:t>
            </a:r>
          </a:p>
          <a:p>
            <a:pPr lvl="1">
              <a:lnSpc>
                <a:spcPct val="90000"/>
              </a:lnSpc>
            </a:pPr>
            <a:r>
              <a:rPr lang="en-US" altLang="en-US" dirty="0"/>
              <a:t>Including an appropriate number of ALAC (Act Like A Customer) tests including:</a:t>
            </a:r>
          </a:p>
          <a:p>
            <a:pPr lvl="2">
              <a:lnSpc>
                <a:spcPct val="90000"/>
              </a:lnSpc>
            </a:pPr>
            <a:r>
              <a:rPr lang="en-US" altLang="en-US" dirty="0"/>
              <a:t>Do it wrong</a:t>
            </a:r>
          </a:p>
          <a:p>
            <a:pPr lvl="2">
              <a:lnSpc>
                <a:spcPct val="90000"/>
              </a:lnSpc>
            </a:pPr>
            <a:r>
              <a:rPr lang="en-US" altLang="en-US" dirty="0"/>
              <a:t>Use wrong or illegal combination of inputs</a:t>
            </a:r>
          </a:p>
          <a:p>
            <a:pPr lvl="2">
              <a:lnSpc>
                <a:spcPct val="90000"/>
              </a:lnSpc>
            </a:pPr>
            <a:r>
              <a:rPr lang="en-US" altLang="en-US" dirty="0"/>
              <a:t>Don’t do enough</a:t>
            </a:r>
          </a:p>
          <a:p>
            <a:pPr lvl="2">
              <a:lnSpc>
                <a:spcPct val="90000"/>
              </a:lnSpc>
            </a:pPr>
            <a:r>
              <a:rPr lang="en-US" altLang="en-US" dirty="0"/>
              <a:t>Do nothing</a:t>
            </a:r>
          </a:p>
          <a:p>
            <a:pPr lvl="2">
              <a:lnSpc>
                <a:spcPct val="90000"/>
              </a:lnSpc>
            </a:pPr>
            <a:r>
              <a:rPr lang="en-US" altLang="en-US" dirty="0"/>
              <a:t>Do too much</a:t>
            </a:r>
          </a:p>
          <a:p>
            <a:pPr lvl="1">
              <a:lnSpc>
                <a:spcPct val="90000"/>
              </a:lnSpc>
            </a:pPr>
            <a:r>
              <a:rPr lang="en-US" altLang="en-US" dirty="0"/>
              <a:t>Achieving some test coverage goal</a:t>
            </a:r>
          </a:p>
          <a:p>
            <a:pPr lvl="1">
              <a:lnSpc>
                <a:spcPct val="90000"/>
              </a:lnSpc>
            </a:pPr>
            <a:r>
              <a:rPr lang="en-US" altLang="en-US" dirty="0"/>
              <a:t>Achieving a software reliability goal</a:t>
            </a:r>
          </a:p>
        </p:txBody>
      </p:sp>
    </p:spTree>
    <p:extLst>
      <p:ext uri="{BB962C8B-B14F-4D97-AF65-F5344CB8AC3E}">
        <p14:creationId xmlns:p14="http://schemas.microsoft.com/office/powerpoint/2010/main" val="13272843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Considerations in</a:t>
            </a:r>
            <a:br>
              <a:rPr lang="en-US" altLang="en-US"/>
            </a:br>
            <a:r>
              <a:rPr lang="en-US" altLang="en-US"/>
              <a:t> Test Estimation</a:t>
            </a:r>
          </a:p>
        </p:txBody>
      </p:sp>
      <p:sp>
        <p:nvSpPr>
          <p:cNvPr id="39939" name="Rectangle 3"/>
          <p:cNvSpPr>
            <a:spLocks noGrp="1" noChangeArrowheads="1"/>
          </p:cNvSpPr>
          <p:nvPr>
            <p:ph type="body" idx="4294967295"/>
          </p:nvPr>
        </p:nvSpPr>
        <p:spPr>
          <a:xfrm>
            <a:off x="304800" y="1600200"/>
            <a:ext cx="8610600" cy="4572000"/>
          </a:xfrm>
          <a:prstGeom prst="rect">
            <a:avLst/>
          </a:prstGeom>
        </p:spPr>
        <p:txBody>
          <a:bodyPr/>
          <a:lstStyle/>
          <a:p>
            <a:pPr>
              <a:lnSpc>
                <a:spcPct val="90000"/>
              </a:lnSpc>
            </a:pPr>
            <a:r>
              <a:rPr lang="en-US" altLang="en-US" dirty="0"/>
              <a:t>Test Complexity – It is better to have many small tests that a few large ones.</a:t>
            </a:r>
          </a:p>
          <a:p>
            <a:pPr>
              <a:lnSpc>
                <a:spcPct val="90000"/>
              </a:lnSpc>
            </a:pPr>
            <a:r>
              <a:rPr lang="en-US" altLang="en-US" dirty="0"/>
              <a:t>Different Platforms – Does testing need to be modified for different platforms, operating systems, etc.</a:t>
            </a:r>
          </a:p>
          <a:p>
            <a:pPr>
              <a:lnSpc>
                <a:spcPct val="90000"/>
              </a:lnSpc>
            </a:pPr>
            <a:r>
              <a:rPr lang="en-US" altLang="en-US" dirty="0"/>
              <a:t>Automated or Manual Tests – Will automated tests be developed? Automated tests take more time to create but do not require human intervention to run.</a:t>
            </a:r>
          </a:p>
        </p:txBody>
      </p:sp>
    </p:spTree>
    <p:extLst>
      <p:ext uri="{BB962C8B-B14F-4D97-AF65-F5344CB8AC3E}">
        <p14:creationId xmlns:p14="http://schemas.microsoft.com/office/powerpoint/2010/main" val="17799760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a:t>Estimating Tests Required</a:t>
            </a:r>
          </a:p>
        </p:txBody>
      </p:sp>
      <p:graphicFrame>
        <p:nvGraphicFramePr>
          <p:cNvPr id="41067" name="Group 107"/>
          <p:cNvGraphicFramePr>
            <a:graphicFrameLocks noGrp="1"/>
          </p:cNvGraphicFramePr>
          <p:nvPr>
            <p:extLst>
              <p:ext uri="{D42A27DB-BD31-4B8C-83A1-F6EECF244321}">
                <p14:modId xmlns:p14="http://schemas.microsoft.com/office/powerpoint/2010/main" val="3564379121"/>
              </p:ext>
            </p:extLst>
          </p:nvPr>
        </p:nvGraphicFramePr>
        <p:xfrm>
          <a:off x="838200" y="1600200"/>
          <a:ext cx="7620000" cy="3911919"/>
        </p:xfrm>
        <a:graphic>
          <a:graphicData uri="http://schemas.openxmlformats.org/drawingml/2006/table">
            <a:tbl>
              <a:tblPr/>
              <a:tblGrid>
                <a:gridCol w="1677988"/>
                <a:gridCol w="1817687"/>
                <a:gridCol w="4124325"/>
              </a:tblGrid>
              <a:tr h="118872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smtClean="0">
                          <a:ln>
                            <a:noFill/>
                          </a:ln>
                          <a:solidFill>
                            <a:schemeClr val="tx2"/>
                          </a:solidFill>
                          <a:effectLst/>
                          <a:latin typeface="Arial" panose="020B0604020202020204" pitchFamily="34" charset="0"/>
                        </a:rPr>
                        <a:t>SRS Reference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dirty="0" smtClean="0">
                          <a:ln>
                            <a:noFill/>
                          </a:ln>
                          <a:solidFill>
                            <a:schemeClr val="tx2"/>
                          </a:solidFill>
                          <a:effectLst/>
                          <a:latin typeface="Arial" panose="020B0604020202020204" pitchFamily="34" charset="0"/>
                        </a:rPr>
                        <a:t>Estimated Number of Tests Required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1" i="0" u="none" strike="noStrike" cap="none" normalizeH="0" baseline="0" smtClean="0">
                          <a:ln>
                            <a:noFill/>
                          </a:ln>
                          <a:solidFill>
                            <a:schemeClr val="tx2"/>
                          </a:solidFill>
                          <a:effectLst/>
                          <a:latin typeface="Arial" panose="020B0604020202020204" pitchFamily="34" charset="0"/>
                        </a:rPr>
                        <a:t>Notes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2 positive and 1 negative test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1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2 automated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38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 manual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1 boundary condition, 2 error conditions, 2 usability tests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238">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smtClean="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smtClean="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2425">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r>
                        <a:rPr kumimoji="0" lang="en-US" altLang="en-US" sz="1800" b="0" i="0" u="none" strike="noStrike" cap="none" normalizeH="0" baseline="0" smtClean="0">
                          <a:ln>
                            <a:noFill/>
                          </a:ln>
                          <a:solidFill>
                            <a:schemeClr val="tx2"/>
                          </a:solidFill>
                          <a:effectLst/>
                          <a:latin typeface="Arial" panose="020B0604020202020204" pitchFamily="34" charset="0"/>
                        </a:rPr>
                        <a:t>165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5000"/>
                        <a:buFont typeface="Wingdings" panose="05000000000000000000" pitchFamily="2" charset="2"/>
                        <a:defRPr sz="2400">
                          <a:solidFill>
                            <a:schemeClr val="tx2"/>
                          </a:solidFill>
                          <a:latin typeface="Arial" panose="020B0604020202020204" pitchFamily="34" charset="0"/>
                        </a:defRPr>
                      </a:lvl1pPr>
                      <a:lvl2pPr>
                        <a:spcBef>
                          <a:spcPct val="20000"/>
                        </a:spcBef>
                        <a:buClr>
                          <a:schemeClr val="accent1"/>
                        </a:buClr>
                        <a:buSzPct val="70000"/>
                        <a:buFont typeface="Wingdings" panose="05000000000000000000" pitchFamily="2" charset="2"/>
                        <a:defRPr sz="2100">
                          <a:solidFill>
                            <a:schemeClr val="tx2"/>
                          </a:solidFill>
                          <a:latin typeface="Arial" panose="020B0604020202020204" pitchFamily="34" charset="0"/>
                        </a:defRPr>
                      </a:lvl2pPr>
                      <a:lvl3pPr>
                        <a:spcBef>
                          <a:spcPct val="20000"/>
                        </a:spcBef>
                        <a:buClr>
                          <a:schemeClr val="accent1"/>
                        </a:buClr>
                        <a:buSzPct val="70000"/>
                        <a:buFont typeface="Wingdings" panose="05000000000000000000" pitchFamily="2" charset="2"/>
                        <a:defRPr sz="2000">
                          <a:solidFill>
                            <a:schemeClr val="tx2"/>
                          </a:solidFill>
                          <a:latin typeface="Arial" panose="020B0604020202020204" pitchFamily="34" charset="0"/>
                        </a:defRPr>
                      </a:lvl3pPr>
                      <a:lvl4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4pPr>
                      <a:lvl5pPr>
                        <a:spcBef>
                          <a:spcPct val="20000"/>
                        </a:spcBef>
                        <a:buClr>
                          <a:schemeClr val="accent1"/>
                        </a:buClr>
                        <a:buSzPct val="70000"/>
                        <a:buFont typeface="Wingdings" panose="05000000000000000000" pitchFamily="2" charset="2"/>
                        <a:defRPr>
                          <a:solidFill>
                            <a:schemeClr val="tx2"/>
                          </a:solidFill>
                          <a:latin typeface="Arial" panose="020B0604020202020204" pitchFamily="34" charset="0"/>
                        </a:defRPr>
                      </a:lvl5pPr>
                      <a:lvl6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6pPr>
                      <a:lvl7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7pPr>
                      <a:lvl8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8pPr>
                      <a:lvl9pPr fontAlgn="base">
                        <a:spcBef>
                          <a:spcPct val="20000"/>
                        </a:spcBef>
                        <a:spcAft>
                          <a:spcPct val="0"/>
                        </a:spcAft>
                        <a:buClr>
                          <a:schemeClr val="accent1"/>
                        </a:buClr>
                        <a:buSzPct val="70000"/>
                        <a:buFont typeface="Wingdings" panose="05000000000000000000" pitchFamily="2" charset="2"/>
                        <a:defRPr>
                          <a:solidFill>
                            <a:schemeClr val="tx2"/>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Pct val="85000"/>
                        <a:buFont typeface="Wingdings" panose="05000000000000000000" pitchFamily="2" charset="2"/>
                        <a:buNone/>
                        <a:tabLst/>
                      </a:pPr>
                      <a:endParaRPr kumimoji="0" lang="en-US" altLang="en-US" sz="1800" b="0" i="0" u="none" strike="noStrike" cap="none" normalizeH="0" baseline="0" dirty="0" smtClean="0">
                        <a:ln>
                          <a:noFill/>
                        </a:ln>
                        <a:solidFill>
                          <a:schemeClr val="tx2"/>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94719718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Estimated Test Development Time</a:t>
            </a:r>
          </a:p>
        </p:txBody>
      </p:sp>
      <p:sp>
        <p:nvSpPr>
          <p:cNvPr id="41987" name="Rectangle 3"/>
          <p:cNvSpPr>
            <a:spLocks noGrp="1" noChangeArrowheads="1"/>
          </p:cNvSpPr>
          <p:nvPr>
            <p:ph type="body" idx="4294967295"/>
          </p:nvPr>
        </p:nvSpPr>
        <p:spPr>
          <a:xfrm>
            <a:off x="465348" y="1371600"/>
            <a:ext cx="8602452" cy="4114800"/>
          </a:xfrm>
          <a:prstGeom prst="rect">
            <a:avLst/>
          </a:prstGeom>
        </p:spPr>
        <p:txBody>
          <a:bodyPr/>
          <a:lstStyle/>
          <a:p>
            <a:pPr>
              <a:buFont typeface="Wingdings" panose="05000000000000000000" pitchFamily="2" charset="2"/>
              <a:buNone/>
            </a:pPr>
            <a:r>
              <a:rPr lang="en-US" altLang="en-US" b="1" dirty="0"/>
              <a:t>Estimated Number of Tests:  </a:t>
            </a:r>
            <a:r>
              <a:rPr lang="en-US" altLang="en-US" dirty="0"/>
              <a:t>165</a:t>
            </a:r>
          </a:p>
          <a:p>
            <a:pPr>
              <a:buFont typeface="Wingdings" panose="05000000000000000000" pitchFamily="2" charset="2"/>
              <a:buNone/>
            </a:pPr>
            <a:r>
              <a:rPr lang="en-US" altLang="en-US" b="1" dirty="0"/>
              <a:t>Average Test Development Time:   </a:t>
            </a:r>
            <a:r>
              <a:rPr lang="en-US" altLang="en-US" dirty="0"/>
              <a:t>3.5</a:t>
            </a:r>
          </a:p>
          <a:p>
            <a:pPr>
              <a:spcBef>
                <a:spcPct val="0"/>
              </a:spcBef>
              <a:buFont typeface="Wingdings" panose="05000000000000000000" pitchFamily="2" charset="2"/>
              <a:buNone/>
            </a:pPr>
            <a:r>
              <a:rPr lang="en-US" altLang="en-US" b="1" dirty="0"/>
              <a:t>	</a:t>
            </a:r>
            <a:r>
              <a:rPr lang="en-US" altLang="en-US" dirty="0"/>
              <a:t>(person-hours/test)</a:t>
            </a:r>
          </a:p>
          <a:p>
            <a:pPr>
              <a:buFont typeface="Wingdings" panose="05000000000000000000" pitchFamily="2" charset="2"/>
              <a:buNone/>
            </a:pPr>
            <a:r>
              <a:rPr lang="en-US" altLang="en-US" b="1" dirty="0"/>
              <a:t>Estimated Test Development Time:   </a:t>
            </a:r>
            <a:r>
              <a:rPr lang="en-US" altLang="en-US" dirty="0"/>
              <a:t>577.5</a:t>
            </a:r>
          </a:p>
          <a:p>
            <a:pPr>
              <a:spcBef>
                <a:spcPct val="0"/>
              </a:spcBef>
              <a:buFont typeface="Wingdings" panose="05000000000000000000" pitchFamily="2" charset="2"/>
              <a:buNone/>
            </a:pPr>
            <a:r>
              <a:rPr lang="en-US" altLang="en-US" dirty="0"/>
              <a:t>	(person-hours)</a:t>
            </a:r>
            <a:endParaRPr lang="en-US" altLang="en-US" b="1" dirty="0"/>
          </a:p>
        </p:txBody>
      </p:sp>
    </p:spTree>
    <p:extLst>
      <p:ext uri="{BB962C8B-B14F-4D97-AF65-F5344CB8AC3E}">
        <p14:creationId xmlns:p14="http://schemas.microsoft.com/office/powerpoint/2010/main" val="34286299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a:t>Estimated Test Execution Time</a:t>
            </a:r>
          </a:p>
        </p:txBody>
      </p:sp>
      <p:sp>
        <p:nvSpPr>
          <p:cNvPr id="43011" name="Rectangle 3"/>
          <p:cNvSpPr>
            <a:spLocks noGrp="1" noChangeArrowheads="1"/>
          </p:cNvSpPr>
          <p:nvPr>
            <p:ph type="body" idx="4294967295"/>
          </p:nvPr>
        </p:nvSpPr>
        <p:spPr>
          <a:xfrm>
            <a:off x="461034" y="1600200"/>
            <a:ext cx="8205261" cy="4114800"/>
          </a:xfrm>
          <a:prstGeom prst="rect">
            <a:avLst/>
          </a:prstGeom>
        </p:spPr>
        <p:txBody>
          <a:bodyPr/>
          <a:lstStyle/>
          <a:p>
            <a:pPr>
              <a:lnSpc>
                <a:spcPct val="90000"/>
              </a:lnSpc>
              <a:buFont typeface="Wingdings" panose="05000000000000000000" pitchFamily="2" charset="2"/>
              <a:buNone/>
            </a:pPr>
            <a:r>
              <a:rPr lang="en-US" altLang="en-US" sz="2400" b="1" dirty="0"/>
              <a:t>Estimated Number of Tests:   </a:t>
            </a:r>
            <a:r>
              <a:rPr lang="en-US" altLang="en-US" sz="2400" dirty="0"/>
              <a:t>165</a:t>
            </a:r>
          </a:p>
          <a:p>
            <a:pPr>
              <a:lnSpc>
                <a:spcPct val="90000"/>
              </a:lnSpc>
              <a:buFont typeface="Wingdings" panose="05000000000000000000" pitchFamily="2" charset="2"/>
              <a:buNone/>
            </a:pPr>
            <a:r>
              <a:rPr lang="en-US" altLang="en-US" sz="2400" b="1" dirty="0"/>
              <a:t>Average Test Execution Time:   </a:t>
            </a:r>
            <a:r>
              <a:rPr lang="en-US" altLang="en-US" sz="2400" dirty="0"/>
              <a:t>1.5</a:t>
            </a:r>
          </a:p>
          <a:p>
            <a:pPr>
              <a:lnSpc>
                <a:spcPct val="90000"/>
              </a:lnSpc>
              <a:spcBef>
                <a:spcPct val="0"/>
              </a:spcBef>
              <a:buFont typeface="Wingdings" panose="05000000000000000000" pitchFamily="2" charset="2"/>
              <a:buNone/>
            </a:pPr>
            <a:r>
              <a:rPr lang="en-US" altLang="en-US" sz="2400" b="1" dirty="0"/>
              <a:t>	</a:t>
            </a:r>
            <a:r>
              <a:rPr lang="en-US" altLang="en-US" sz="2400" dirty="0"/>
              <a:t>(person-hours/test)</a:t>
            </a:r>
          </a:p>
          <a:p>
            <a:pPr>
              <a:lnSpc>
                <a:spcPct val="90000"/>
              </a:lnSpc>
              <a:buFont typeface="Wingdings" panose="05000000000000000000" pitchFamily="2" charset="2"/>
              <a:buNone/>
            </a:pPr>
            <a:r>
              <a:rPr lang="en-US" altLang="en-US" sz="2400" b="1" dirty="0"/>
              <a:t>Estimated Test Execution Time:   </a:t>
            </a:r>
            <a:r>
              <a:rPr lang="en-US" altLang="en-US" sz="2400" dirty="0"/>
              <a:t>247.5</a:t>
            </a:r>
          </a:p>
          <a:p>
            <a:pPr>
              <a:lnSpc>
                <a:spcPct val="90000"/>
              </a:lnSpc>
              <a:spcBef>
                <a:spcPct val="0"/>
              </a:spcBef>
              <a:buFont typeface="Wingdings" panose="05000000000000000000" pitchFamily="2" charset="2"/>
              <a:buNone/>
            </a:pPr>
            <a:r>
              <a:rPr lang="en-US" altLang="en-US" sz="2400" dirty="0"/>
              <a:t>	(person-hours)</a:t>
            </a:r>
            <a:endParaRPr lang="en-US" altLang="en-US" sz="2400" b="1" dirty="0"/>
          </a:p>
          <a:p>
            <a:pPr>
              <a:lnSpc>
                <a:spcPct val="90000"/>
              </a:lnSpc>
              <a:buFont typeface="Wingdings" panose="05000000000000000000" pitchFamily="2" charset="2"/>
              <a:buNone/>
            </a:pPr>
            <a:r>
              <a:rPr lang="en-US" altLang="en-US" sz="2400" b="1" dirty="0"/>
              <a:t>Estimated Regression Testing (50%):   </a:t>
            </a:r>
            <a:r>
              <a:rPr lang="en-US" altLang="en-US" sz="2400" dirty="0"/>
              <a:t>123.75</a:t>
            </a:r>
          </a:p>
          <a:p>
            <a:pPr>
              <a:lnSpc>
                <a:spcPct val="90000"/>
              </a:lnSpc>
              <a:buFont typeface="Wingdings" panose="05000000000000000000" pitchFamily="2" charset="2"/>
              <a:buNone/>
            </a:pPr>
            <a:r>
              <a:rPr lang="en-US" altLang="en-US" sz="2400" b="1" dirty="0"/>
              <a:t>	</a:t>
            </a:r>
            <a:r>
              <a:rPr lang="en-US" altLang="en-US" sz="2400" dirty="0"/>
              <a:t>(person-hours)</a:t>
            </a:r>
          </a:p>
          <a:p>
            <a:pPr>
              <a:lnSpc>
                <a:spcPct val="90000"/>
              </a:lnSpc>
              <a:buFont typeface="Wingdings" panose="05000000000000000000" pitchFamily="2" charset="2"/>
              <a:buNone/>
            </a:pPr>
            <a:r>
              <a:rPr lang="en-US" altLang="en-US" sz="2400" b="1" dirty="0"/>
              <a:t>Total Estimated Test Execution Time:   </a:t>
            </a:r>
            <a:r>
              <a:rPr lang="en-US" altLang="en-US" sz="2400" dirty="0"/>
              <a:t>371.25</a:t>
            </a:r>
          </a:p>
          <a:p>
            <a:pPr>
              <a:lnSpc>
                <a:spcPct val="90000"/>
              </a:lnSpc>
              <a:spcBef>
                <a:spcPct val="0"/>
              </a:spcBef>
              <a:buFont typeface="Wingdings" panose="05000000000000000000" pitchFamily="2" charset="2"/>
              <a:buNone/>
            </a:pPr>
            <a:r>
              <a:rPr lang="en-US" altLang="en-US" sz="2400" dirty="0"/>
              <a:t>	(person-hours)</a:t>
            </a:r>
          </a:p>
        </p:txBody>
      </p:sp>
    </p:spTree>
    <p:extLst>
      <p:ext uri="{BB962C8B-B14F-4D97-AF65-F5344CB8AC3E}">
        <p14:creationId xmlns:p14="http://schemas.microsoft.com/office/powerpoint/2010/main" val="2386446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Old Approach</a:t>
            </a:r>
            <a:endParaRPr lang="en-IN" dirty="0"/>
          </a:p>
        </p:txBody>
      </p:sp>
      <p:pic>
        <p:nvPicPr>
          <p:cNvPr id="6" name="Picture 5"/>
          <p:cNvPicPr>
            <a:picLocks noChangeAspect="1"/>
          </p:cNvPicPr>
          <p:nvPr/>
        </p:nvPicPr>
        <p:blipFill>
          <a:blip r:embed="rId2"/>
          <a:stretch>
            <a:fillRect/>
          </a:stretch>
        </p:blipFill>
        <p:spPr>
          <a:xfrm>
            <a:off x="685800" y="1669211"/>
            <a:ext cx="7518296" cy="4419600"/>
          </a:xfrm>
          <a:prstGeom prst="rect">
            <a:avLst/>
          </a:prstGeom>
        </p:spPr>
      </p:pic>
    </p:spTree>
    <p:extLst>
      <p:ext uri="{BB962C8B-B14F-4D97-AF65-F5344CB8AC3E}">
        <p14:creationId xmlns:p14="http://schemas.microsoft.com/office/powerpoint/2010/main" val="41069727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a:t>Test Procedure</a:t>
            </a:r>
          </a:p>
        </p:txBody>
      </p:sp>
      <p:sp>
        <p:nvSpPr>
          <p:cNvPr id="44035" name="Rectangle 3"/>
          <p:cNvSpPr>
            <a:spLocks noGrp="1" noChangeArrowheads="1"/>
          </p:cNvSpPr>
          <p:nvPr>
            <p:ph type="body" idx="4294967295"/>
          </p:nvPr>
        </p:nvSpPr>
        <p:spPr>
          <a:xfrm>
            <a:off x="533400" y="1752600"/>
            <a:ext cx="8132896" cy="4114800"/>
          </a:xfrm>
          <a:prstGeom prst="rect">
            <a:avLst/>
          </a:prstGeom>
        </p:spPr>
        <p:txBody>
          <a:bodyPr/>
          <a:lstStyle/>
          <a:p>
            <a:r>
              <a:rPr lang="en-US" altLang="en-US" dirty="0"/>
              <a:t>Collection of test scripts</a:t>
            </a:r>
          </a:p>
          <a:p>
            <a:r>
              <a:rPr lang="en-US" altLang="en-US" dirty="0"/>
              <a:t>An integral part of each test script is the expected results</a:t>
            </a:r>
          </a:p>
          <a:p>
            <a:r>
              <a:rPr lang="en-US" altLang="en-US" dirty="0"/>
              <a:t>The Test Procedure document should contain an unexecuted, clean copy of every test so that the tests may be more easily reused</a:t>
            </a:r>
          </a:p>
        </p:txBody>
      </p:sp>
    </p:spTree>
    <p:extLst>
      <p:ext uri="{BB962C8B-B14F-4D97-AF65-F5344CB8AC3E}">
        <p14:creationId xmlns:p14="http://schemas.microsoft.com/office/powerpoint/2010/main" val="5950488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Pass/Fail </a:t>
            </a:r>
            <a:r>
              <a:rPr lang="en-IN" b="1" dirty="0" smtClean="0"/>
              <a:t>Patterns</a:t>
            </a:r>
          </a:p>
          <a:p>
            <a:pPr lvl="1" fontAlgn="base"/>
            <a:r>
              <a:rPr lang="en-US" dirty="0"/>
              <a:t>These patterns are your first line of </a:t>
            </a:r>
            <a:r>
              <a:rPr lang="en-US" dirty="0" err="1"/>
              <a:t>defence</a:t>
            </a:r>
            <a:r>
              <a:rPr lang="en-US" dirty="0"/>
              <a:t> (or attack, depending on your perspective) to guarantee good code</a:t>
            </a:r>
            <a:r>
              <a:rPr lang="en-US" dirty="0" smtClean="0"/>
              <a:t>.</a:t>
            </a:r>
          </a:p>
          <a:p>
            <a:pPr lvl="1" fontAlgn="base"/>
            <a:r>
              <a:rPr lang="en-US" dirty="0" smtClean="0"/>
              <a:t> </a:t>
            </a:r>
            <a:r>
              <a:rPr lang="en-US" dirty="0"/>
              <a:t>But be warned, they are deceptive in what they tell you about the code.</a:t>
            </a:r>
          </a:p>
          <a:p>
            <a:pPr fontAlgn="base"/>
            <a:r>
              <a:rPr lang="en-US" dirty="0"/>
              <a:t>The Simple-Test Pattern</a:t>
            </a:r>
          </a:p>
          <a:p>
            <a:pPr fontAlgn="base"/>
            <a:r>
              <a:rPr lang="en-US" dirty="0"/>
              <a:t>The Code-Path Pattern</a:t>
            </a:r>
          </a:p>
          <a:p>
            <a:pPr fontAlgn="base"/>
            <a:r>
              <a:rPr lang="en-US" dirty="0"/>
              <a:t>The Parameter-Range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9361210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fontAlgn="base"/>
            <a:r>
              <a:rPr lang="en-US" b="1" dirty="0"/>
              <a:t>Data Transaction Patterns</a:t>
            </a:r>
            <a:endParaRPr lang="en-US" dirty="0"/>
          </a:p>
          <a:p>
            <a:pPr fontAlgn="base"/>
            <a:r>
              <a:rPr lang="en-US" dirty="0"/>
              <a:t>Data transaction patterns are a start at embracing the issues of data persistence and communication</a:t>
            </a:r>
            <a:r>
              <a:rPr lang="en-US" dirty="0" smtClean="0"/>
              <a:t>.</a:t>
            </a:r>
          </a:p>
          <a:p>
            <a:pPr fontAlgn="base"/>
            <a:r>
              <a:rPr lang="en-US" dirty="0" smtClean="0"/>
              <a:t>These </a:t>
            </a:r>
            <a:r>
              <a:rPr lang="en-US" dirty="0"/>
              <a:t>patterns intentionally omit stress testing, for example, loading on the </a:t>
            </a:r>
            <a:r>
              <a:rPr lang="en-US" dirty="0" smtClean="0"/>
              <a:t>server</a:t>
            </a:r>
          </a:p>
          <a:p>
            <a:pPr fontAlgn="base"/>
            <a:r>
              <a:rPr lang="en-US" dirty="0" smtClean="0"/>
              <a:t>The </a:t>
            </a:r>
            <a:r>
              <a:rPr lang="en-US" dirty="0"/>
              <a:t>Simple-Data-I/O Pattern</a:t>
            </a:r>
          </a:p>
          <a:p>
            <a:pPr fontAlgn="base"/>
            <a:r>
              <a:rPr lang="en-US" dirty="0"/>
              <a:t>The Constraint-Data Pattern</a:t>
            </a:r>
          </a:p>
          <a:p>
            <a:pPr fontAlgn="base"/>
            <a:r>
              <a:rPr lang="en-US" dirty="0"/>
              <a:t>The Rollback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27484986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Collection Management Patterns</a:t>
            </a:r>
            <a:endParaRPr lang="en-US" dirty="0"/>
          </a:p>
          <a:p>
            <a:pPr fontAlgn="base"/>
            <a:r>
              <a:rPr lang="en-US" dirty="0"/>
              <a:t>A lot of what applications do is manage collections of information. While there are a variety of collections available to the programmer, it is important to verify </a:t>
            </a:r>
            <a:r>
              <a:rPr lang="en-US" dirty="0" smtClean="0"/>
              <a:t>that </a:t>
            </a:r>
            <a:r>
              <a:rPr lang="en-US" dirty="0"/>
              <a:t>the code is using the correct collection</a:t>
            </a:r>
            <a:r>
              <a:rPr lang="en-US" dirty="0" smtClean="0"/>
              <a:t>.</a:t>
            </a:r>
          </a:p>
          <a:p>
            <a:pPr marL="0" indent="0" fontAlgn="base">
              <a:buNone/>
            </a:pPr>
            <a:r>
              <a:rPr lang="en-US" dirty="0" smtClean="0"/>
              <a:t> </a:t>
            </a:r>
            <a:r>
              <a:rPr lang="en-US" dirty="0"/>
              <a:t>This affects ordering and constraints.</a:t>
            </a:r>
          </a:p>
          <a:p>
            <a:pPr fontAlgn="base"/>
            <a:r>
              <a:rPr lang="en-US" dirty="0"/>
              <a:t>The Collection-Order Pattern</a:t>
            </a:r>
          </a:p>
          <a:p>
            <a:pPr fontAlgn="base"/>
            <a:r>
              <a:rPr lang="en-US" dirty="0"/>
              <a:t>The Enumeration Pattern The</a:t>
            </a:r>
          </a:p>
          <a:p>
            <a:pPr fontAlgn="base"/>
            <a:r>
              <a:rPr lang="en-US" dirty="0"/>
              <a:t>Collection-Constraint Pattern</a:t>
            </a:r>
          </a:p>
          <a:p>
            <a:pPr fontAlgn="base"/>
            <a:r>
              <a:rPr lang="en-US" dirty="0"/>
              <a:t>The Collection-Indexing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24054679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Performance Patterns</a:t>
            </a:r>
            <a:endParaRPr lang="en-US" dirty="0"/>
          </a:p>
          <a:p>
            <a:pPr fontAlgn="base"/>
            <a:r>
              <a:rPr lang="en-US" dirty="0"/>
              <a:t>Unit testing should not just be concerned with function but also with form. </a:t>
            </a:r>
            <a:endParaRPr lang="en-US" dirty="0" smtClean="0"/>
          </a:p>
          <a:p>
            <a:pPr fontAlgn="base"/>
            <a:r>
              <a:rPr lang="en-US" dirty="0" smtClean="0"/>
              <a:t>How </a:t>
            </a:r>
            <a:r>
              <a:rPr lang="en-US" dirty="0"/>
              <a:t>efficiently does the code under test perform its function? How fast? How much memory does it use? </a:t>
            </a:r>
            <a:endParaRPr lang="en-US" dirty="0" smtClean="0"/>
          </a:p>
          <a:p>
            <a:pPr fontAlgn="base"/>
            <a:r>
              <a:rPr lang="en-US" dirty="0" smtClean="0"/>
              <a:t>Does </a:t>
            </a:r>
            <a:r>
              <a:rPr lang="en-US" dirty="0"/>
              <a:t>it trade off data insertion for data retrieval effectively? Does it free up resources correctly? </a:t>
            </a:r>
            <a:endParaRPr lang="en-US" dirty="0" smtClean="0"/>
          </a:p>
          <a:p>
            <a:pPr fontAlgn="base"/>
            <a:r>
              <a:rPr lang="en-US" dirty="0" smtClean="0"/>
              <a:t>These </a:t>
            </a:r>
            <a:r>
              <a:rPr lang="en-US" dirty="0"/>
              <a:t>are all things that are under the purview of unit testing. </a:t>
            </a:r>
            <a:endParaRPr lang="en-US" dirty="0" smtClean="0"/>
          </a:p>
          <a:p>
            <a:pPr fontAlgn="base"/>
            <a:r>
              <a:rPr lang="en-US" dirty="0" smtClean="0"/>
              <a:t>By </a:t>
            </a:r>
            <a:r>
              <a:rPr lang="en-US" dirty="0"/>
              <a:t>including performance patterns in the unit test, the implementer has a goal to reach, which results in better code, a better application, and a happier customer.</a:t>
            </a:r>
          </a:p>
          <a:p>
            <a:pPr fontAlgn="base"/>
            <a:r>
              <a:rPr lang="en-US" dirty="0"/>
              <a:t>The Performance-Test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8008164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Process Patterns</a:t>
            </a:r>
            <a:endParaRPr lang="en-US" dirty="0"/>
          </a:p>
          <a:p>
            <a:pPr fontAlgn="base"/>
            <a:r>
              <a:rPr lang="en-US" dirty="0"/>
              <a:t>Unit testing is intended to test, well, units...the basic functions of the application. </a:t>
            </a:r>
            <a:endParaRPr lang="en-US" dirty="0" smtClean="0"/>
          </a:p>
          <a:p>
            <a:pPr fontAlgn="base"/>
            <a:r>
              <a:rPr lang="en-US" dirty="0" smtClean="0"/>
              <a:t>It </a:t>
            </a:r>
            <a:r>
              <a:rPr lang="en-US" dirty="0"/>
              <a:t>can be argued that testing processes should be relegated to the acceptance test procedures, however I don't buy into this argument</a:t>
            </a:r>
            <a:r>
              <a:rPr lang="en-US" dirty="0" smtClean="0"/>
              <a:t>.</a:t>
            </a:r>
          </a:p>
          <a:p>
            <a:pPr fontAlgn="base"/>
            <a:r>
              <a:rPr lang="en-US" dirty="0" smtClean="0"/>
              <a:t>A </a:t>
            </a:r>
            <a:r>
              <a:rPr lang="en-US" dirty="0"/>
              <a:t>process is just a different type of unit. Testing processes with a unit tester provide the same advantages as other unit testing--it documents the way the process is intended to work and the unit tester can aid the implementer by also testing the process out of sequence, rapidly identifying potential user interface issues as well</a:t>
            </a:r>
            <a:r>
              <a:rPr lang="en-US" dirty="0" smtClean="0"/>
              <a:t>.</a:t>
            </a:r>
          </a:p>
          <a:p>
            <a:pPr fontAlgn="base"/>
            <a:r>
              <a:rPr lang="en-US" dirty="0" smtClean="0"/>
              <a:t>The </a:t>
            </a:r>
            <a:r>
              <a:rPr lang="en-US" dirty="0"/>
              <a:t>term "process" also includes state transitions and business rules, both of which must be validated.</a:t>
            </a:r>
          </a:p>
          <a:p>
            <a:pPr fontAlgn="base"/>
            <a:r>
              <a:rPr lang="en-US" dirty="0"/>
              <a:t>The Process-Sequence Pattern</a:t>
            </a:r>
          </a:p>
          <a:p>
            <a:pPr fontAlgn="base"/>
            <a:r>
              <a:rPr lang="en-US" dirty="0"/>
              <a:t>The Process-State Pattern</a:t>
            </a:r>
          </a:p>
          <a:p>
            <a:pPr fontAlgn="base"/>
            <a:r>
              <a:rPr lang="en-US" dirty="0"/>
              <a:t>The Process-Rule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20152462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pPr fontAlgn="base"/>
            <a:r>
              <a:rPr lang="en-US" b="1" dirty="0"/>
              <a:t>Simulation Patterns</a:t>
            </a:r>
            <a:endParaRPr lang="en-US" dirty="0"/>
          </a:p>
          <a:p>
            <a:pPr fontAlgn="base"/>
            <a:r>
              <a:rPr lang="en-US" dirty="0"/>
              <a:t>Data transactions are difficult to test because they often require a preset configuration, an open connection, and/or an online device (to name a few</a:t>
            </a:r>
            <a:r>
              <a:rPr lang="en-US" dirty="0" smtClean="0"/>
              <a:t>).</a:t>
            </a:r>
          </a:p>
          <a:p>
            <a:pPr fontAlgn="base"/>
            <a:r>
              <a:rPr lang="en-US" dirty="0" smtClean="0"/>
              <a:t>Mock </a:t>
            </a:r>
            <a:r>
              <a:rPr lang="en-US" dirty="0"/>
              <a:t>objects can come to the rescue by simulating the database, web service, user event, connection, and/or hardware with which the code is transacting</a:t>
            </a:r>
            <a:r>
              <a:rPr lang="en-US" dirty="0" smtClean="0"/>
              <a:t>.</a:t>
            </a:r>
          </a:p>
          <a:p>
            <a:pPr fontAlgn="base"/>
            <a:r>
              <a:rPr lang="en-US" dirty="0" smtClean="0"/>
              <a:t>Mock </a:t>
            </a:r>
            <a:r>
              <a:rPr lang="en-US" dirty="0"/>
              <a:t>objects also have the ability to create failure conditions that are very difficult to reproduce in the real world--a </a:t>
            </a:r>
            <a:r>
              <a:rPr lang="en-US" dirty="0" err="1"/>
              <a:t>lossy</a:t>
            </a:r>
            <a:r>
              <a:rPr lang="en-US" dirty="0"/>
              <a:t> connection, a slow server, a failed network hub, etc.</a:t>
            </a:r>
          </a:p>
          <a:p>
            <a:pPr fontAlgn="base"/>
            <a:r>
              <a:rPr lang="en-US" dirty="0"/>
              <a:t>Mock-Object Pattern</a:t>
            </a:r>
          </a:p>
          <a:p>
            <a:pPr fontAlgn="base"/>
            <a:r>
              <a:rPr lang="en-US" dirty="0"/>
              <a:t>The Service-Simulation Pattern</a:t>
            </a:r>
          </a:p>
          <a:p>
            <a:pPr fontAlgn="base"/>
            <a:r>
              <a:rPr lang="en-US" dirty="0"/>
              <a:t>The Bit-Error-Simulation Pattern</a:t>
            </a:r>
          </a:p>
          <a:p>
            <a:pPr fontAlgn="base"/>
            <a:r>
              <a:rPr lang="en-US" dirty="0"/>
              <a:t>The Component-Simulation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3329466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fontAlgn="base"/>
            <a:r>
              <a:rPr lang="en-US" b="1" dirty="0"/>
              <a:t>Multithreading Patterns</a:t>
            </a:r>
            <a:endParaRPr lang="en-US" dirty="0"/>
          </a:p>
          <a:p>
            <a:pPr fontAlgn="base"/>
            <a:r>
              <a:rPr lang="en-US" dirty="0"/>
              <a:t>Unit testing multithreaded applications is probably one of the most difficult things to do because you have to set up a condition that by its very nature is intended to be asynchronous and therefore non-deterministic. </a:t>
            </a:r>
            <a:endParaRPr lang="en-US" dirty="0" smtClean="0"/>
          </a:p>
          <a:p>
            <a:pPr fontAlgn="base"/>
            <a:r>
              <a:rPr lang="en-US" dirty="0" smtClean="0"/>
              <a:t>Furthermore</a:t>
            </a:r>
            <a:r>
              <a:rPr lang="en-US" dirty="0"/>
              <a:t>, to perform many threading tests correctly, the unit tester application must itself execute tests as separate threads so that the unit tester isn't disabled when one thread ends up in a wait state</a:t>
            </a:r>
          </a:p>
          <a:p>
            <a:pPr fontAlgn="base"/>
            <a:r>
              <a:rPr lang="en-US" dirty="0"/>
              <a:t>The </a:t>
            </a:r>
            <a:r>
              <a:rPr lang="en-US" dirty="0" err="1"/>
              <a:t>Signalled</a:t>
            </a:r>
            <a:r>
              <a:rPr lang="en-US" dirty="0"/>
              <a:t> Pattern</a:t>
            </a:r>
          </a:p>
          <a:p>
            <a:pPr fontAlgn="base"/>
            <a:r>
              <a:rPr lang="en-US" dirty="0"/>
              <a:t>The Deadlock-Resolution Pattern</a:t>
            </a:r>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28014455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pPr fontAlgn="base"/>
            <a:r>
              <a:rPr lang="en-US" b="1" dirty="0"/>
              <a:t>Stress-Test Patterns</a:t>
            </a:r>
            <a:endParaRPr lang="en-US" dirty="0"/>
          </a:p>
          <a:p>
            <a:pPr fontAlgn="base"/>
            <a:r>
              <a:rPr lang="en-US" dirty="0"/>
              <a:t>Most applications are tested in ideal environments--the programmer is using a fast machine with little network traffic, using small datasets</a:t>
            </a:r>
            <a:r>
              <a:rPr lang="en-US" dirty="0" smtClean="0"/>
              <a:t>.</a:t>
            </a:r>
          </a:p>
          <a:p>
            <a:pPr fontAlgn="base"/>
            <a:r>
              <a:rPr lang="en-US" dirty="0" smtClean="0"/>
              <a:t>The </a:t>
            </a:r>
            <a:r>
              <a:rPr lang="en-US" dirty="0"/>
              <a:t>real world is very different. Before something completely breaks, the application may suffer degradation and respond poorly or with errors to the user</a:t>
            </a:r>
            <a:r>
              <a:rPr lang="en-US" dirty="0" smtClean="0"/>
              <a:t>.</a:t>
            </a:r>
          </a:p>
          <a:p>
            <a:pPr fontAlgn="base"/>
            <a:r>
              <a:rPr lang="en-US" dirty="0" smtClean="0"/>
              <a:t>Unit </a:t>
            </a:r>
            <a:r>
              <a:rPr lang="en-US" dirty="0"/>
              <a:t>tests that verify the code's performance under stress should be met with equal fervor (if not more) than unit tests in an ideal environment.</a:t>
            </a:r>
          </a:p>
          <a:p>
            <a:pPr fontAlgn="base"/>
            <a:r>
              <a:rPr lang="en-US" dirty="0"/>
              <a:t>The Bulk-Data-Stress-Test Pattern</a:t>
            </a:r>
          </a:p>
          <a:p>
            <a:pPr fontAlgn="base"/>
            <a:r>
              <a:rPr lang="en-US" dirty="0"/>
              <a:t>The Resource-Stress-Test Pattern</a:t>
            </a:r>
          </a:p>
          <a:p>
            <a:pPr fontAlgn="base"/>
            <a:r>
              <a:rPr lang="en-US" dirty="0"/>
              <a:t>The Loading-Test Pattern</a:t>
            </a:r>
          </a:p>
          <a:p>
            <a:pPr fontAlgn="base"/>
            <a:endParaRPr lang="en-US" dirty="0"/>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2803539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pPr fontAlgn="base"/>
            <a:r>
              <a:rPr lang="en-US" b="1" dirty="0"/>
              <a:t>Presentation Layer Patterns</a:t>
            </a:r>
            <a:endParaRPr lang="en-US" dirty="0"/>
          </a:p>
          <a:p>
            <a:pPr fontAlgn="base"/>
            <a:r>
              <a:rPr lang="en-US" dirty="0"/>
              <a:t>One of the most challenging aspects of unit testing is verifying that information is getting to the user right at the presentation layer itself and that the internal workings of the application are correctly setting presentation layer state. </a:t>
            </a:r>
            <a:endParaRPr lang="en-US" dirty="0" smtClean="0"/>
          </a:p>
          <a:p>
            <a:pPr fontAlgn="base"/>
            <a:r>
              <a:rPr lang="en-US" dirty="0" smtClean="0"/>
              <a:t>Often</a:t>
            </a:r>
            <a:r>
              <a:rPr lang="en-US" dirty="0"/>
              <a:t>, presentation layers are entangled with business objects, data objects, and control logic. If you're planning on unit testing the presentation layer, you have to realize that a clean separation of concerns is mandatory. Part of the solution involves developing an appropriate Model-View-Controller (MVC) architecture. The MVC architecture provides a means to develop good design practices when working with the presentation layer. However, it is easily abused. A certain amount of discipline is required to ensure that you are, in fact, implementing the MVC architecture correctly, rather than just in word alone.</a:t>
            </a:r>
          </a:p>
          <a:p>
            <a:pPr fontAlgn="base"/>
            <a:r>
              <a:rPr lang="en-US" dirty="0"/>
              <a:t>The View-State Test Pattern</a:t>
            </a:r>
          </a:p>
          <a:p>
            <a:pPr fontAlgn="base"/>
            <a:r>
              <a:rPr lang="en-US" dirty="0"/>
              <a:t>The Model-State Test Pattern</a:t>
            </a:r>
          </a:p>
          <a:p>
            <a:pPr fontAlgn="base"/>
            <a:endParaRPr lang="en-US" dirty="0"/>
          </a:p>
        </p:txBody>
      </p:sp>
      <p:sp>
        <p:nvSpPr>
          <p:cNvPr id="3" name="Title 2"/>
          <p:cNvSpPr>
            <a:spLocks noGrp="1"/>
          </p:cNvSpPr>
          <p:nvPr>
            <p:ph type="title"/>
          </p:nvPr>
        </p:nvSpPr>
        <p:spPr/>
        <p:txBody>
          <a:bodyPr/>
          <a:lstStyle/>
          <a:p>
            <a:r>
              <a:rPr lang="en-IN" dirty="0" smtClean="0"/>
              <a:t>TDD Design Patterns</a:t>
            </a:r>
            <a:endParaRPr lang="en-IN" dirty="0"/>
          </a:p>
        </p:txBody>
      </p:sp>
    </p:spTree>
    <p:extLst>
      <p:ext uri="{BB962C8B-B14F-4D97-AF65-F5344CB8AC3E}">
        <p14:creationId xmlns:p14="http://schemas.microsoft.com/office/powerpoint/2010/main" val="671440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2.xml><?xml version="1.0" encoding="utf-8"?>
<ds:datastoreItem xmlns:ds="http://schemas.openxmlformats.org/officeDocument/2006/customXml" ds:itemID="{4514F291-B47C-48A1-B199-EBD0A7B4E780}">
  <ds:schemaRef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Pencils_02_2012</Template>
  <TotalTime>4904</TotalTime>
  <Words>7376</Words>
  <Application>Microsoft Office PowerPoint</Application>
  <PresentationFormat>On-screen Show (4:3)</PresentationFormat>
  <Paragraphs>896</Paragraphs>
  <Slides>163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163</vt:i4>
      </vt:variant>
    </vt:vector>
  </HeadingPairs>
  <TitlesOfParts>
    <vt:vector size="167" baseType="lpstr">
      <vt:lpstr>Arial</vt:lpstr>
      <vt:lpstr>Calibri</vt:lpstr>
      <vt:lpstr>Wingdings</vt:lpstr>
      <vt:lpstr>Pencils_02_2012</vt:lpstr>
      <vt:lpstr>PowerPoint Presentation</vt:lpstr>
      <vt:lpstr>TDD</vt:lpstr>
      <vt:lpstr>TDD Goals</vt:lpstr>
      <vt:lpstr>TDD Goals</vt:lpstr>
      <vt:lpstr>TDD Goals</vt:lpstr>
      <vt:lpstr>TDD Goals</vt:lpstr>
      <vt:lpstr>What is TDD</vt:lpstr>
      <vt:lpstr>What is TDD</vt:lpstr>
      <vt:lpstr>Old Approach</vt:lpstr>
      <vt:lpstr>New Approach</vt:lpstr>
      <vt:lpstr>TDD? But I already write unit tests!</vt:lpstr>
      <vt:lpstr>Why TDD</vt:lpstr>
      <vt:lpstr>Why TDD</vt:lpstr>
      <vt:lpstr>Why TDD</vt:lpstr>
      <vt:lpstr>Why TDD</vt:lpstr>
      <vt:lpstr>TDD mantra</vt:lpstr>
      <vt:lpstr>TDD mantra</vt:lpstr>
      <vt:lpstr>3 laws of TDD</vt:lpstr>
      <vt:lpstr>TDD Benefits</vt:lpstr>
      <vt:lpstr>TDD Benefits</vt:lpstr>
      <vt:lpstr>TDD Benefits</vt:lpstr>
      <vt:lpstr>             Impact of Adopting TDD</vt:lpstr>
      <vt:lpstr>How Do I Adopt TDD</vt:lpstr>
      <vt:lpstr>How Do I Adopt TDD</vt:lpstr>
      <vt:lpstr>Extreme Programming Practise</vt:lpstr>
      <vt:lpstr>What is acceptance TDD and Developer TDD </vt:lpstr>
      <vt:lpstr>What is acceptance TDD and Developer TDD </vt:lpstr>
      <vt:lpstr>What is acceptance TDD and Developer TDD </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Scaling TDD via Agile Model Driven  Development (AMDD)</vt:lpstr>
      <vt:lpstr>       TDD vs AMDD</vt:lpstr>
      <vt:lpstr>How Do I Adopt TDD</vt:lpstr>
      <vt:lpstr>Adoption Stages</vt:lpstr>
      <vt:lpstr>Adoption Stages</vt:lpstr>
      <vt:lpstr>Measuring and Monitoring Adoption</vt:lpstr>
      <vt:lpstr>Measuring and Monitoring Adoption</vt:lpstr>
      <vt:lpstr>Measuring and Monitoring Adoption</vt:lpstr>
      <vt:lpstr>Measuring and Monitoring Adoption</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Testing Concepts</vt:lpstr>
      <vt:lpstr>Good Testing Practices</vt:lpstr>
      <vt:lpstr>Good Testing Practices (cont’d)</vt:lpstr>
      <vt:lpstr>Good Testing Practices (cont’d)</vt:lpstr>
      <vt:lpstr>Levels of Testing</vt:lpstr>
      <vt:lpstr>Unit Testing</vt:lpstr>
      <vt:lpstr>Why Integration Testing Is Necessary</vt:lpstr>
      <vt:lpstr>Why Integration Testing Is Necessary (cont’d)</vt:lpstr>
      <vt:lpstr>Top-Down Integration</vt:lpstr>
      <vt:lpstr>Top-Down Integration (cont’d)</vt:lpstr>
      <vt:lpstr>Problems with Top-Down Integration</vt:lpstr>
      <vt:lpstr>Bottom-Up Integration</vt:lpstr>
      <vt:lpstr>Problems with Bottom-Up Integration</vt:lpstr>
      <vt:lpstr>Validation Testing</vt:lpstr>
      <vt:lpstr>Alpha and Beta Testing</vt:lpstr>
      <vt:lpstr>Acceptance Testing</vt:lpstr>
      <vt:lpstr>Test Methods</vt:lpstr>
      <vt:lpstr>Test Types</vt:lpstr>
      <vt:lpstr>Concurrent Development/ Validation Testing Model</vt:lpstr>
      <vt:lpstr>Validation Readiness Review</vt:lpstr>
      <vt:lpstr>Validation Readiness Review (cont’d)</vt:lpstr>
      <vt:lpstr>Entrance Criteria for Formal Validation Testing  </vt:lpstr>
      <vt:lpstr>Entrance Criteria for Formal Validation Testing (cont’d)  </vt:lpstr>
      <vt:lpstr>Entrance Criteria for Formal Validation Testing (cont’d)  </vt:lpstr>
      <vt:lpstr>Formal Validation</vt:lpstr>
      <vt:lpstr>Formal Validation (cont’d)</vt:lpstr>
      <vt:lpstr>Formal Validation (cont’d)</vt:lpstr>
      <vt:lpstr>Formal Validation (cont’d)</vt:lpstr>
      <vt:lpstr>Exit Criteria for Validation Testing</vt:lpstr>
      <vt:lpstr>Exit Criteria for Validation Testing (cont’d)</vt:lpstr>
      <vt:lpstr>Test Planning</vt:lpstr>
      <vt:lpstr>Test Plan</vt:lpstr>
      <vt:lpstr>Test Estimation</vt:lpstr>
      <vt:lpstr>Considerations in  Test Estimation</vt:lpstr>
      <vt:lpstr>Estimating Tests Required</vt:lpstr>
      <vt:lpstr>Estimated Test Development Time</vt:lpstr>
      <vt:lpstr>Estimated Test Execution Time</vt:lpstr>
      <vt:lpstr>Test Procedure</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Design Patterns</vt:lpstr>
      <vt:lpstr>TDD Best Practises</vt:lpstr>
      <vt:lpstr>TDD Best Practises</vt:lpstr>
      <vt:lpstr>TDD Tools</vt:lpstr>
      <vt:lpstr>TDD Tools</vt:lpstr>
      <vt:lpstr>Nunit</vt:lpstr>
      <vt:lpstr>Nunit Installation</vt:lpstr>
      <vt:lpstr>Nunit Attributes</vt:lpstr>
      <vt:lpstr>PowerPoint Presentation</vt:lpstr>
      <vt:lpstr>Combinational Attributes</vt:lpstr>
      <vt:lpstr>Nunit Attributes</vt:lpstr>
      <vt:lpstr>Nunit Attributes</vt:lpstr>
      <vt:lpstr>Nunit Attributes</vt:lpstr>
      <vt:lpstr>Nunit Attributes</vt:lpstr>
      <vt:lpstr>Nunit Attributes</vt:lpstr>
      <vt:lpstr>Nunit Collection Constraints</vt:lpstr>
      <vt:lpstr>All Items Constraint</vt:lpstr>
      <vt:lpstr>Collection Contains Constraint</vt:lpstr>
      <vt:lpstr>Collection Equality Constraint</vt:lpstr>
      <vt:lpstr>Collection Ordered Constraint</vt:lpstr>
      <vt:lpstr>Collection Subset Constraint</vt:lpstr>
      <vt:lpstr>Collection Empty Constraint</vt:lpstr>
      <vt:lpstr>Collection ExactCount Constraint</vt:lpstr>
      <vt:lpstr>Collection No Item Constraint</vt:lpstr>
      <vt:lpstr>Collection Unique Constraint</vt:lpstr>
      <vt:lpstr>Collection Sometimes Constraint</vt:lpstr>
      <vt:lpstr>Nunit Comparison Constraints</vt:lpstr>
      <vt:lpstr>Greater than Constraint</vt:lpstr>
      <vt:lpstr>Greater than or Equal Constraint</vt:lpstr>
      <vt:lpstr>Range Constraint</vt:lpstr>
      <vt:lpstr>Nunit Compound Constraints</vt:lpstr>
      <vt:lpstr>And ,Not, ORConstraint</vt:lpstr>
      <vt:lpstr>Nunit Condition Constraints</vt:lpstr>
      <vt:lpstr>Nunit File Constraints</vt:lpstr>
      <vt:lpstr>Nunit String Constraints</vt:lpstr>
      <vt:lpstr>Nunit Type Constraints</vt:lpstr>
      <vt:lpstr>Code Coverage Analysis(Default VS Test)</vt:lpstr>
      <vt:lpstr>Mock Objects</vt:lpstr>
      <vt:lpstr>Fakes</vt:lpstr>
      <vt:lpstr>Stubs</vt:lpstr>
      <vt:lpstr>Mocks</vt:lpstr>
      <vt:lpstr>PowerPoint Presentation</vt:lpstr>
      <vt:lpstr>BDD</vt:lpstr>
      <vt:lpstr>BDD</vt:lpstr>
      <vt:lpstr>BDD</vt:lpstr>
      <vt:lpstr>BDD Scenario</vt:lpstr>
      <vt:lpstr>TDD vs BDD</vt:lpstr>
      <vt:lpstr>TDD vs BDD</vt:lpstr>
      <vt:lpstr>BDD Tools Cucumber &amp; SpecFlow </vt:lpstr>
      <vt:lpstr>BDD Tools Cucumber &amp; SpecFlow </vt:lpstr>
      <vt:lpstr>Gherkin</vt:lpstr>
      <vt:lpstr>Gherkin Syntax</vt:lpstr>
      <vt:lpstr>Gherkin DSL</vt:lpstr>
      <vt:lpstr>Gherkin User Login</vt:lpstr>
      <vt:lpstr>Gherkin User Signup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896</cp:revision>
  <dcterms:created xsi:type="dcterms:W3CDTF">2012-03-13T15:47:14Z</dcterms:created>
  <dcterms:modified xsi:type="dcterms:W3CDTF">2018-12-04T17:58:16Z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